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3.xml" ContentType="application/vnd.openxmlformats-officedocument.drawingml.chartshapes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6"/>
  </p:notesMasterIdLst>
  <p:sldIdLst>
    <p:sldId id="451" r:id="rId6"/>
    <p:sldId id="465" r:id="rId7"/>
    <p:sldId id="478" r:id="rId8"/>
    <p:sldId id="480" r:id="rId9"/>
    <p:sldId id="483" r:id="rId10"/>
    <p:sldId id="484" r:id="rId11"/>
    <p:sldId id="482" r:id="rId12"/>
    <p:sldId id="481" r:id="rId13"/>
    <p:sldId id="486" r:id="rId14"/>
    <p:sldId id="412" r:id="rId15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овалева Дарья Ярославовна" initials="КДЯ" lastIdx="0" clrIdx="0"/>
  <p:cmAuthor id="1" name="Ирина" initials="И" lastIdx="5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33B9"/>
    <a:srgbClr val="043EE2"/>
    <a:srgbClr val="022484"/>
    <a:srgbClr val="205AFC"/>
    <a:srgbClr val="517EFD"/>
    <a:srgbClr val="3065FC"/>
    <a:srgbClr val="6B91FD"/>
    <a:srgbClr val="6A97FC"/>
    <a:srgbClr val="6ECDF8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33" autoAdjust="0"/>
    <p:restoredTop sz="76254" autoAdjust="0"/>
  </p:normalViewPr>
  <p:slideViewPr>
    <p:cSldViewPr snapToGrid="0">
      <p:cViewPr>
        <p:scale>
          <a:sx n="100" d="100"/>
          <a:sy n="100" d="100"/>
        </p:scale>
        <p:origin x="1152" y="-18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3996" y="96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N:\&#1054;&#1055;&#1057;&#1080;&#1056;\&#1060;&#1080;&#1085;&#1072;&#1085;&#1089;&#1086;&#1074;&#1072;&#1103;%20&#1076;&#1086;&#1089;&#1090;&#1091;&#1087;&#1085;&#1086;&#1089;&#1090;&#1100;_&#1044;&#1086;&#1088;&#1086;&#1078;&#1085;&#1072;&#1103;%20&#1082;&#1072;&#1088;&#1090;&#1072;\_&#1061;&#1072;&#1082;&#1072;&#1089;&#1080;&#1103;%20&#1062;&#1077;&#1085;&#1090;&#1088;%20&#1092;&#1080;&#1085;&#1072;&#1085;&#1089;&#1086;&#1074;&#1086;&#1075;&#1086;%20&#1076;&#1086;&#1089;&#1090;&#1091;&#1087;&#1072;\&#1055;&#1088;&#1077;&#1079;&#1077;&#1085;&#1090;&#1072;&#1094;&#1080;&#1080;%200524\&#1063;&#1072;&#1089;&#1090;&#1100;_5_&#1061;&#1072;&#1082;&#1072;&#1089;&#1080;&#1103;_01.01.2024.xlsm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95fs01\docs\&#1054;&#1055;&#1057;&#1080;&#1056;\&#1060;&#1080;&#1085;&#1072;&#1085;&#1089;&#1086;&#1074;&#1072;&#1103;%20&#1076;&#1086;&#1089;&#1090;&#1091;&#1087;&#1085;&#1086;&#1089;&#1090;&#1100;_&#1044;&#1086;&#1088;&#1086;&#1078;&#1085;&#1072;&#1103;%20&#1082;&#1072;&#1088;&#1090;&#1072;\_&#1061;&#1072;&#1082;&#1072;&#1089;&#1080;&#1103;%20&#1062;&#1077;&#1085;&#1090;&#1088;%20&#1092;&#1080;&#1085;&#1072;&#1085;&#1089;&#1086;&#1074;&#1086;&#1075;&#1086;%20&#1076;&#1086;&#1089;&#1090;&#1091;&#1087;&#1072;\&#1055;&#1088;&#1077;&#1079;&#1077;&#1085;&#1090;&#1072;&#1094;&#1080;&#1080;%200524\&#1050;&#1086;&#1084;&#1087;&#1100;&#1090;&#1077;&#1088;&#1099;%20&#1080;%20&#1048;&#1085;&#1090;&#1077;&#1088;&#1085;&#1077;&#1090;%20&#1074;%20&#1073;&#1080;&#1073;&#1083;&#1080;&#1086;&#1090;&#1077;&#1082;&#1072;&#1093;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95fs01\docs\&#1054;&#1055;&#1057;&#1080;&#1056;\&#1060;&#1080;&#1085;&#1072;&#1085;&#1089;&#1086;&#1074;&#1072;&#1103;%20&#1076;&#1086;&#1089;&#1090;&#1091;&#1087;&#1085;&#1086;&#1089;&#1090;&#1100;_&#1044;&#1086;&#1088;&#1086;&#1078;&#1085;&#1072;&#1103;%20&#1082;&#1072;&#1088;&#1090;&#1072;\_&#1061;&#1072;&#1082;&#1072;&#1089;&#1080;&#1103;%20&#1062;&#1077;&#1085;&#1090;&#1088;%20&#1092;&#1080;&#1085;&#1072;&#1085;&#1089;&#1086;&#1074;&#1086;&#1075;&#1086;%20&#1076;&#1086;&#1089;&#1090;&#1091;&#1087;&#1072;\&#1055;&#1088;&#1077;&#1079;&#1077;&#1085;&#1090;&#1072;&#1094;&#1080;&#1080;%200524\&#1050;&#1086;&#1084;&#1087;&#1100;&#1090;&#1077;&#1088;&#1099;%20&#1080;%20&#1048;&#1085;&#1090;&#1077;&#1088;&#1085;&#1077;&#1090;%20&#1074;%20&#1073;&#1080;&#1073;&#1083;&#1080;&#1086;&#1090;&#1077;&#1082;&#1072;&#1093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95fs01\docs\&#1054;&#1055;&#1057;&#1080;&#1056;\&#1060;&#1080;&#1085;&#1072;&#1085;&#1089;&#1086;&#1074;&#1072;&#1103;%20&#1076;&#1086;&#1089;&#1090;&#1091;&#1087;&#1085;&#1086;&#1089;&#1090;&#1100;_&#1044;&#1086;&#1088;&#1086;&#1078;&#1085;&#1072;&#1103;%20&#1082;&#1072;&#1088;&#1090;&#1072;\_&#1061;&#1072;&#1082;&#1072;&#1089;&#1080;&#1103;%20&#1062;&#1077;&#1085;&#1090;&#1088;%20&#1092;&#1080;&#1085;&#1072;&#1085;&#1089;&#1086;&#1074;&#1086;&#1075;&#1086;%20&#1076;&#1086;&#1089;&#1090;&#1091;&#1087;&#1072;\&#1055;&#1088;&#1077;&#1079;&#1077;&#1085;&#1090;&#1072;&#1094;&#1080;&#1080;%200524\&#1050;&#1086;&#1084;&#1087;&#1100;&#1090;&#1077;&#1088;&#1099;%20&#1080;%20&#1048;&#1085;&#1090;&#1077;&#1088;&#1085;&#1077;&#1090;%20&#1074;%20&#1073;&#1080;&#1073;&#1083;&#1080;&#1086;&#1090;&#1077;&#1082;&#1072;&#1093;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2400" b="0">
                <a:solidFill>
                  <a:sysClr val="windowText" lastClr="000000"/>
                </a:solidFill>
              </a:rPr>
              <a:t>Количество населенных пунктов, в которых расположены:</a:t>
            </a:r>
          </a:p>
        </c:rich>
      </c:tx>
      <c:layout>
        <c:manualLayout>
          <c:xMode val="edge"/>
          <c:yMode val="edge"/>
          <c:x val="0.14112021344099959"/>
          <c:y val="2.1468281320822666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3.5764322563127883E-3"/>
          <c:y val="0.17734904438257307"/>
          <c:w val="0.99279110345970678"/>
          <c:h val="0.6005348667920776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Аскиз!$C$70</c:f>
              <c:strCache>
                <c:ptCount val="1"/>
                <c:pt idx="0">
                  <c:v>количество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dLbl>
              <c:idx val="1"/>
              <c:layout>
                <c:manualLayout>
                  <c:x val="1.8252332022853884E-3"/>
                  <c:y val="-7.508716614886083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007-4410-BF07-76CE9BDB0503}"/>
                </c:ext>
              </c:extLst>
            </c:dLbl>
            <c:dLbl>
              <c:idx val="3"/>
              <c:layout>
                <c:manualLayout>
                  <c:x val="0"/>
                  <c:y val="-7.208367950290640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007-4410-BF07-76CE9BDB05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Аскиз!$D$69:$H$69</c:f>
              <c:strCache>
                <c:ptCount val="5"/>
                <c:pt idx="0">
                  <c:v>отделения Почты России
(15)</c:v>
                </c:pt>
                <c:pt idx="1">
                  <c:v>банкоматы
(28)</c:v>
                </c:pt>
                <c:pt idx="2">
                  <c:v>терминалы
(535)</c:v>
                </c:pt>
                <c:pt idx="3">
                  <c:v>устройства 
БПА
(34)</c:v>
                </c:pt>
                <c:pt idx="4">
                  <c:v>инфраструктура полностью отсутствует</c:v>
                </c:pt>
              </c:strCache>
            </c:strRef>
          </c:cat>
          <c:val>
            <c:numRef>
              <c:f>Аскиз!$D$70:$H$70</c:f>
              <c:numCache>
                <c:formatCode>General</c:formatCode>
                <c:ptCount val="5"/>
                <c:pt idx="0">
                  <c:v>13</c:v>
                </c:pt>
                <c:pt idx="1">
                  <c:v>7</c:v>
                </c:pt>
                <c:pt idx="2">
                  <c:v>24</c:v>
                </c:pt>
                <c:pt idx="3">
                  <c:v>8</c:v>
                </c:pt>
                <c:pt idx="4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07-4410-BF07-76CE9BDB0503}"/>
            </c:ext>
          </c:extLst>
        </c:ser>
        <c:ser>
          <c:idx val="1"/>
          <c:order val="1"/>
          <c:tx>
            <c:strRef>
              <c:f>Аскиз!$C$71</c:f>
              <c:strCache>
                <c:ptCount val="1"/>
                <c:pt idx="0">
                  <c:v>без</c:v>
                </c:pt>
              </c:strCache>
            </c:strRef>
          </c:tx>
          <c:spPr>
            <a:noFill/>
            <a:ln>
              <a:solidFill>
                <a:schemeClr val="accent1"/>
              </a:solidFill>
            </a:ln>
            <a:effectLst/>
          </c:spPr>
          <c:invertIfNegative val="0"/>
          <c:cat>
            <c:strRef>
              <c:f>Аскиз!$D$69:$H$69</c:f>
              <c:strCache>
                <c:ptCount val="5"/>
                <c:pt idx="0">
                  <c:v>отделения Почты России
(15)</c:v>
                </c:pt>
                <c:pt idx="1">
                  <c:v>банкоматы
(28)</c:v>
                </c:pt>
                <c:pt idx="2">
                  <c:v>терминалы
(535)</c:v>
                </c:pt>
                <c:pt idx="3">
                  <c:v>устройства 
БПА
(34)</c:v>
                </c:pt>
                <c:pt idx="4">
                  <c:v>инфраструктура полностью отсутствует</c:v>
                </c:pt>
              </c:strCache>
            </c:strRef>
          </c:cat>
          <c:val>
            <c:numRef>
              <c:f>Аскиз!$D$71:$H$71</c:f>
              <c:numCache>
                <c:formatCode>General</c:formatCode>
                <c:ptCount val="5"/>
                <c:pt idx="0">
                  <c:v>49</c:v>
                </c:pt>
                <c:pt idx="1">
                  <c:v>55</c:v>
                </c:pt>
                <c:pt idx="2">
                  <c:v>38</c:v>
                </c:pt>
                <c:pt idx="3">
                  <c:v>54</c:v>
                </c:pt>
                <c:pt idx="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07-4410-BF07-76CE9BDB05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51609199"/>
        <c:axId val="1151620015"/>
      </c:barChart>
      <c:catAx>
        <c:axId val="1151609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51620015"/>
        <c:crosses val="autoZero"/>
        <c:auto val="1"/>
        <c:lblAlgn val="ctr"/>
        <c:lblOffset val="100"/>
        <c:noMultiLvlLbl val="0"/>
      </c:catAx>
      <c:valAx>
        <c:axId val="115162001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516091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2400" b="1" i="0" baseline="0" dirty="0" smtClean="0">
                <a:solidFill>
                  <a:schemeClr val="accent1"/>
                </a:solidFill>
                <a:effectLst/>
              </a:rPr>
              <a:t>подключены</a:t>
            </a:r>
            <a:endParaRPr lang="ru-RU" sz="2400" dirty="0" smtClean="0">
              <a:solidFill>
                <a:schemeClr val="accent1"/>
              </a:solidFill>
              <a:effectLst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prstClr val="black">
                    <a:lumMod val="65000"/>
                    <a:lumOff val="35000"/>
                  </a:prstClr>
                </a:solidFill>
              </a:defRPr>
            </a:pPr>
            <a:r>
              <a:rPr lang="ru-RU" sz="2400" b="1" dirty="0" smtClean="0">
                <a:solidFill>
                  <a:sysClr val="windowText" lastClr="000000"/>
                </a:solidFill>
              </a:rPr>
              <a:t>к </a:t>
            </a:r>
            <a:r>
              <a:rPr lang="ru-RU" sz="2400" b="1" dirty="0">
                <a:solidFill>
                  <a:sysClr val="windowText" lastClr="000000"/>
                </a:solidFill>
              </a:rPr>
              <a:t>сети </a:t>
            </a:r>
            <a:r>
              <a:rPr lang="ru-RU" sz="2400" b="1" dirty="0" smtClean="0">
                <a:solidFill>
                  <a:sysClr val="windowText" lastClr="000000"/>
                </a:solidFill>
              </a:rPr>
              <a:t>интернет</a:t>
            </a:r>
            <a:endParaRPr lang="ru-RU" sz="2400" b="1" dirty="0">
              <a:solidFill>
                <a:sysClr val="windowText" lastClr="000000"/>
              </a:solidFill>
            </a:endParaRPr>
          </a:p>
        </c:rich>
      </c:tx>
      <c:layout>
        <c:manualLayout>
          <c:xMode val="edge"/>
          <c:yMode val="edge"/>
          <c:x val="0.39094085473786089"/>
          <c:y val="0.120441137047489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7.9726559017917392E-2"/>
          <c:y val="0.10175909047741361"/>
          <c:w val="0.29041699033453461"/>
          <c:h val="0.73107942895176259"/>
        </c:manualLayout>
      </c:layout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7FE-400E-BE0B-65A24A6302B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7FE-400E-BE0B-65A24A6302B3}"/>
              </c:ext>
            </c:extLst>
          </c:dPt>
          <c:dLbls>
            <c:dLbl>
              <c:idx val="0"/>
              <c:layout>
                <c:manualLayout>
                  <c:x val="1.2649470882626359E-2"/>
                  <c:y val="-0.4748302078378682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7FE-400E-BE0B-65A24A6302B3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7FE-400E-BE0B-65A24A6302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Аскиз!$G$56:$G$57</c:f>
              <c:strCache>
                <c:ptCount val="2"/>
                <c:pt idx="0">
                  <c:v>подключены</c:v>
                </c:pt>
                <c:pt idx="1">
                  <c:v>не подключены</c:v>
                </c:pt>
              </c:strCache>
            </c:strRef>
          </c:cat>
          <c:val>
            <c:numRef>
              <c:f>Аскиз!$H$56:$H$57</c:f>
              <c:numCache>
                <c:formatCode>0%</c:formatCode>
                <c:ptCount val="2"/>
                <c:pt idx="0">
                  <c:v>0.95454545454545459</c:v>
                </c:pt>
                <c:pt idx="1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7FE-400E-BE0B-65A24A6302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917288254329958E-2"/>
          <c:y val="1.954393383993672E-2"/>
          <c:w val="1"/>
          <c:h val="0.7994158628579932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Аскиз!$G$62</c:f>
              <c:strCache>
                <c:ptCount val="1"/>
                <c:pt idx="0">
                  <c:v>оптоволокно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0" tIns="19050" rIns="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0-218A-4F6E-8CC4-FAFDCDD725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Аскиз!$H$62</c:f>
              <c:numCache>
                <c:formatCode>0%</c:formatCode>
                <c:ptCount val="1"/>
                <c:pt idx="0">
                  <c:v>0.39393939393939392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8A-4F6E-8CC4-FAFDCDD72593}"/>
            </c:ext>
          </c:extLst>
        </c:ser>
        <c:ser>
          <c:idx val="1"/>
          <c:order val="1"/>
          <c:tx>
            <c:strRef>
              <c:f>Аскиз!$G$63</c:f>
              <c:strCache>
                <c:ptCount val="1"/>
                <c:pt idx="0">
                  <c:v>прочее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18A-4F6E-8CC4-FAFDCDD725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Аскиз!$H$63</c:f>
              <c:numCache>
                <c:formatCode>0%</c:formatCode>
                <c:ptCount val="1"/>
                <c:pt idx="0">
                  <c:v>0.60606060606060608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8A-4F6E-8CC4-FAFDCDD7259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940353663"/>
        <c:axId val="1940351167"/>
      </c:barChart>
      <c:catAx>
        <c:axId val="1940353663"/>
        <c:scaling>
          <c:orientation val="minMax"/>
        </c:scaling>
        <c:delete val="1"/>
        <c:axPos val="r"/>
        <c:numFmt formatCode="General" sourceLinked="1"/>
        <c:majorTickMark val="none"/>
        <c:minorTickMark val="none"/>
        <c:tickLblPos val="nextTo"/>
        <c:crossAx val="1940351167"/>
        <c:crosses val="max"/>
        <c:auto val="1"/>
        <c:lblAlgn val="ctr"/>
        <c:lblOffset val="100"/>
        <c:noMultiLvlLbl val="0"/>
      </c:catAx>
      <c:valAx>
        <c:axId val="194035116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accent1"/>
              </a:solidFill>
              <a:round/>
            </a:ln>
            <a:effectLst/>
          </c:spPr>
        </c:majorGridlines>
        <c:numFmt formatCode="0%" sourceLinked="1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403536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>
                <a:solidFill>
                  <a:sysClr val="windowText" lastClr="000000"/>
                </a:solidFill>
              </a:rPr>
              <a:t>Использование </a:t>
            </a:r>
            <a:r>
              <a:rPr lang="ru-RU" sz="2400" b="1" dirty="0" smtClean="0">
                <a:solidFill>
                  <a:sysClr val="windowText" lastClr="000000"/>
                </a:solidFill>
              </a:rPr>
              <a:t>ПК</a:t>
            </a:r>
            <a:endParaRPr lang="ru-RU" sz="2400" b="1" dirty="0">
              <a:solidFill>
                <a:sysClr val="windowText" lastClr="000000"/>
              </a:solidFill>
            </a:endParaRPr>
          </a:p>
        </c:rich>
      </c:tx>
      <c:layout>
        <c:manualLayout>
          <c:xMode val="edge"/>
          <c:yMode val="edge"/>
          <c:x val="0.36052661686519955"/>
          <c:y val="0.141316970182459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1.6174372434214955E-2"/>
          <c:y val="8.2264864705689042E-2"/>
          <c:w val="0.33188505282993475"/>
          <c:h val="0.8418544088707897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8F7-47CB-A0E0-B34952A187D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8F7-47CB-A0E0-B34952A187D5}"/>
              </c:ext>
            </c:extLst>
          </c:dPt>
          <c:dLbls>
            <c:dLbl>
              <c:idx val="0"/>
              <c:layout>
                <c:manualLayout>
                  <c:x val="-3.805774278215223E-2"/>
                  <c:y val="-0.243348380023310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8F7-47CB-A0E0-B34952A187D5}"/>
                </c:ext>
              </c:extLst>
            </c:dLbl>
            <c:dLbl>
              <c:idx val="1"/>
              <c:layout>
                <c:manualLayout>
                  <c:x val="1.0458644592502861E-2"/>
                  <c:y val="0.1084181087774539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8F7-47CB-A0E0-B34952A187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Аскиз!$G$43:$G$44</c:f>
              <c:strCache>
                <c:ptCount val="2"/>
                <c:pt idx="0">
                  <c:v>совместное с пользователями</c:v>
                </c:pt>
                <c:pt idx="1">
                  <c:v>только библиотекарями</c:v>
                </c:pt>
              </c:strCache>
            </c:strRef>
          </c:cat>
          <c:val>
            <c:numRef>
              <c:f>Аскиз!$H$43:$H$44</c:f>
              <c:numCache>
                <c:formatCode>General</c:formatCode>
                <c:ptCount val="2"/>
                <c:pt idx="0">
                  <c:v>42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8F7-47CB-A0E0-B34952A187D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hyperlink" Target="mailto:95nb@cbr.ru" TargetMode="External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hyperlink" Target="mailto:95nb@cbr.ru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44F8FD-88A3-4377-928F-D5F46BDEB0B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B1576D8-67EC-4FAD-8DF3-BD5D9AE7CF1B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000" b="1" dirty="0" smtClean="0"/>
            <a:t>Возможные темы для встреч с жителями по финансовой грамотности</a:t>
          </a:r>
          <a:endParaRPr lang="ru-RU" sz="2000" b="1" dirty="0"/>
        </a:p>
      </dgm:t>
    </dgm:pt>
    <dgm:pt modelId="{068B5F1C-6B3E-4F54-BD77-763EB34414A8}" type="parTrans" cxnId="{AA95CA8B-A8D2-4469-A280-BC1FA3A94E34}">
      <dgm:prSet/>
      <dgm:spPr/>
      <dgm:t>
        <a:bodyPr/>
        <a:lstStyle/>
        <a:p>
          <a:endParaRPr lang="ru-RU"/>
        </a:p>
      </dgm:t>
    </dgm:pt>
    <dgm:pt modelId="{5FE8E4E9-C079-4477-90C9-77D2FE4BA65E}" type="sibTrans" cxnId="{AA95CA8B-A8D2-4469-A280-BC1FA3A94E34}">
      <dgm:prSet/>
      <dgm:spPr/>
      <dgm:t>
        <a:bodyPr/>
        <a:lstStyle/>
        <a:p>
          <a:endParaRPr lang="ru-RU"/>
        </a:p>
      </dgm:t>
    </dgm:pt>
    <dgm:pt modelId="{A5E7CF4E-E3C0-4636-8A40-1A2BFC70245B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ru-RU" sz="2000" dirty="0" smtClean="0"/>
            <a:t>Страховые услуги: добровольное страхование, ОСАГО.</a:t>
          </a:r>
          <a:endParaRPr lang="ru-RU" sz="2000" b="0" dirty="0"/>
        </a:p>
      </dgm:t>
    </dgm:pt>
    <dgm:pt modelId="{A2F0B380-6B27-41BD-9593-981E9FA0FCAD}" type="parTrans" cxnId="{58E1E110-C98A-4BC5-9451-27D8D796AC37}">
      <dgm:prSet/>
      <dgm:spPr/>
      <dgm:t>
        <a:bodyPr/>
        <a:lstStyle/>
        <a:p>
          <a:endParaRPr lang="ru-RU"/>
        </a:p>
      </dgm:t>
    </dgm:pt>
    <dgm:pt modelId="{4C3606E7-2185-4B02-A805-87C401C7ACDF}" type="sibTrans" cxnId="{58E1E110-C98A-4BC5-9451-27D8D796AC37}">
      <dgm:prSet/>
      <dgm:spPr/>
      <dgm:t>
        <a:bodyPr/>
        <a:lstStyle/>
        <a:p>
          <a:endParaRPr lang="ru-RU"/>
        </a:p>
      </dgm:t>
    </dgm:pt>
    <dgm:pt modelId="{969065CE-73A2-4682-97AB-0E8B43066E0B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ru-RU" sz="2000" b="0" dirty="0" smtClean="0"/>
            <a:t>Использование банковских карт. Мошенничество на финансовом рынке. </a:t>
          </a:r>
          <a:r>
            <a:rPr lang="ru-RU" sz="2000" b="0" dirty="0" err="1" smtClean="0"/>
            <a:t>Кибербезопасность</a:t>
          </a:r>
          <a:r>
            <a:rPr lang="ru-RU" sz="2000" b="0" dirty="0" smtClean="0"/>
            <a:t>. Защита прав потребителей финансовых услуг.</a:t>
          </a:r>
          <a:endParaRPr lang="ru-RU" sz="2000" b="0" dirty="0"/>
        </a:p>
      </dgm:t>
    </dgm:pt>
    <dgm:pt modelId="{CCD0F5B9-C2FF-42B3-BEE5-8AC1127BA0AB}" type="parTrans" cxnId="{155B9E35-C129-4DB2-9791-4ACBF5B9D987}">
      <dgm:prSet/>
      <dgm:spPr/>
      <dgm:t>
        <a:bodyPr/>
        <a:lstStyle/>
        <a:p>
          <a:endParaRPr lang="ru-RU"/>
        </a:p>
      </dgm:t>
    </dgm:pt>
    <dgm:pt modelId="{111CE5BB-28F3-41F3-9EC7-75A0597849BE}" type="sibTrans" cxnId="{155B9E35-C129-4DB2-9791-4ACBF5B9D987}">
      <dgm:prSet/>
      <dgm:spPr/>
      <dgm:t>
        <a:bodyPr/>
        <a:lstStyle/>
        <a:p>
          <a:endParaRPr lang="ru-RU"/>
        </a:p>
      </dgm:t>
    </dgm:pt>
    <dgm:pt modelId="{0A8DD77C-A36C-43E9-9A36-9A5E8B450B7A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ru-RU" sz="2000" b="0" dirty="0" smtClean="0"/>
            <a:t>Система быстрых платежей.</a:t>
          </a:r>
          <a:endParaRPr lang="ru-RU" sz="2000" b="0" dirty="0"/>
        </a:p>
      </dgm:t>
    </dgm:pt>
    <dgm:pt modelId="{C0659D22-C89B-4148-A4DA-AB4701F180B6}" type="parTrans" cxnId="{81638524-3DAB-4945-B65B-E2D6023AE304}">
      <dgm:prSet/>
      <dgm:spPr/>
      <dgm:t>
        <a:bodyPr/>
        <a:lstStyle/>
        <a:p>
          <a:endParaRPr lang="ru-RU"/>
        </a:p>
      </dgm:t>
    </dgm:pt>
    <dgm:pt modelId="{C9F4C562-CBD3-45EB-9396-303D66A43C55}" type="sibTrans" cxnId="{81638524-3DAB-4945-B65B-E2D6023AE304}">
      <dgm:prSet/>
      <dgm:spPr/>
      <dgm:t>
        <a:bodyPr/>
        <a:lstStyle/>
        <a:p>
          <a:endParaRPr lang="ru-RU"/>
        </a:p>
      </dgm:t>
    </dgm:pt>
    <dgm:pt modelId="{166177BA-C4B8-45F5-8105-5EF519F38F4C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ru-RU" sz="2000" b="0" dirty="0" smtClean="0"/>
            <a:t>Кредиты и займы: какие они бывают. Типичные ошибки заемщика. Кредитная история.</a:t>
          </a:r>
          <a:endParaRPr lang="ru-RU" sz="2000" b="0" dirty="0"/>
        </a:p>
      </dgm:t>
    </dgm:pt>
    <dgm:pt modelId="{CE639141-0142-4860-A3CC-0D58183F18D6}" type="parTrans" cxnId="{58E0FA76-4416-4E98-90BD-BAF15FA4BCD4}">
      <dgm:prSet/>
      <dgm:spPr/>
      <dgm:t>
        <a:bodyPr/>
        <a:lstStyle/>
        <a:p>
          <a:endParaRPr lang="ru-RU"/>
        </a:p>
      </dgm:t>
    </dgm:pt>
    <dgm:pt modelId="{C862FD94-4A47-4641-A09C-3C1C16E5D704}" type="sibTrans" cxnId="{58E0FA76-4416-4E98-90BD-BAF15FA4BCD4}">
      <dgm:prSet/>
      <dgm:spPr/>
      <dgm:t>
        <a:bodyPr/>
        <a:lstStyle/>
        <a:p>
          <a:endParaRPr lang="ru-RU"/>
        </a:p>
      </dgm:t>
    </dgm:pt>
    <dgm:pt modelId="{754F42C2-2CF5-450C-B795-993FA56D2FE1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ru-RU" sz="2000" b="0" dirty="0" smtClean="0"/>
            <a:t>Банковские вклады: как сохранить и приумножить.</a:t>
          </a:r>
          <a:endParaRPr lang="ru-RU" sz="2000" b="0" dirty="0"/>
        </a:p>
      </dgm:t>
    </dgm:pt>
    <dgm:pt modelId="{AABC3236-9D1F-43D7-B562-9C0F8984419D}" type="parTrans" cxnId="{1A20C230-536C-446B-B90D-332BEA7A25C1}">
      <dgm:prSet/>
      <dgm:spPr/>
      <dgm:t>
        <a:bodyPr/>
        <a:lstStyle/>
        <a:p>
          <a:endParaRPr lang="ru-RU"/>
        </a:p>
      </dgm:t>
    </dgm:pt>
    <dgm:pt modelId="{92A7088A-F21A-4CAD-A684-AE9D4E784808}" type="sibTrans" cxnId="{1A20C230-536C-446B-B90D-332BEA7A25C1}">
      <dgm:prSet/>
      <dgm:spPr/>
      <dgm:t>
        <a:bodyPr/>
        <a:lstStyle/>
        <a:p>
          <a:endParaRPr lang="ru-RU"/>
        </a:p>
      </dgm:t>
    </dgm:pt>
    <dgm:pt modelId="{E8D40A6A-6304-492D-91BA-E8F1A5DE0741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ru-RU" sz="2000" b="0" dirty="0" smtClean="0"/>
            <a:t>Основы использования дистанционных каналов доступа к финансовым услугам: Интернет-банкинг и мобильный банкинг. Удаленная идентификация (биометрия). Проект «</a:t>
          </a:r>
          <a:r>
            <a:rPr lang="ru-RU" sz="2000" b="0" dirty="0" err="1" smtClean="0"/>
            <a:t>Маркетплейс</a:t>
          </a:r>
          <a:r>
            <a:rPr lang="ru-RU" sz="2000" b="0" dirty="0" smtClean="0"/>
            <a:t>». Цифровой профиль гражданина.</a:t>
          </a:r>
          <a:endParaRPr lang="ru-RU" sz="2000" b="0" dirty="0"/>
        </a:p>
      </dgm:t>
    </dgm:pt>
    <dgm:pt modelId="{14A448FB-3CA4-4C82-AA17-792CE7398E73}" type="parTrans" cxnId="{97EBF34C-54CC-4154-80D9-7E979F77C515}">
      <dgm:prSet/>
      <dgm:spPr/>
      <dgm:t>
        <a:bodyPr/>
        <a:lstStyle/>
        <a:p>
          <a:endParaRPr lang="ru-RU"/>
        </a:p>
      </dgm:t>
    </dgm:pt>
    <dgm:pt modelId="{9298A615-5E33-4A9C-A6CA-B121ED7CF9F5}" type="sibTrans" cxnId="{97EBF34C-54CC-4154-80D9-7E979F77C515}">
      <dgm:prSet/>
      <dgm:spPr/>
      <dgm:t>
        <a:bodyPr/>
        <a:lstStyle/>
        <a:p>
          <a:endParaRPr lang="ru-RU"/>
        </a:p>
      </dgm:t>
    </dgm:pt>
    <dgm:pt modelId="{52A32D80-7D04-404A-994F-1C5AEC40E958}" type="pres">
      <dgm:prSet presAssocID="{B344F8FD-88A3-4377-928F-D5F46BDEB0B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FE05C9B-DE7E-44C6-B478-C3729BCC1F7C}" type="pres">
      <dgm:prSet presAssocID="{0B1576D8-67EC-4FAD-8DF3-BD5D9AE7CF1B}" presName="linNode" presStyleCnt="0"/>
      <dgm:spPr/>
    </dgm:pt>
    <dgm:pt modelId="{9DDB703B-42CB-479F-BD6C-7FA2E04A9D7A}" type="pres">
      <dgm:prSet presAssocID="{0B1576D8-67EC-4FAD-8DF3-BD5D9AE7CF1B}" presName="parentText" presStyleLbl="node1" presStyleIdx="0" presStyleCnt="1" custScaleX="67589" custLinFactNeighborX="-30" custLinFactNeighborY="230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389F5E-0B63-405C-868A-564D7E6A8113}" type="pres">
      <dgm:prSet presAssocID="{0B1576D8-67EC-4FAD-8DF3-BD5D9AE7CF1B}" presName="descendantText" presStyleLbl="alignAccFollowNode1" presStyleIdx="0" presStyleCnt="1" custScaleX="130912" custScaleY="170854" custLinFactNeighborX="954" custLinFactNeighborY="4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B6D50D-EFDE-47DA-BC71-85E171C58F93}" type="presOf" srcId="{754F42C2-2CF5-450C-B795-993FA56D2FE1}" destId="{38389F5E-0B63-405C-868A-564D7E6A8113}" srcOrd="0" destOrd="3" presId="urn:microsoft.com/office/officeart/2005/8/layout/vList5"/>
    <dgm:cxn modelId="{F690235F-D67D-4062-9945-DCF48E68201B}" type="presOf" srcId="{166177BA-C4B8-45F5-8105-5EF519F38F4C}" destId="{38389F5E-0B63-405C-868A-564D7E6A8113}" srcOrd="0" destOrd="2" presId="urn:microsoft.com/office/officeart/2005/8/layout/vList5"/>
    <dgm:cxn modelId="{22B730D2-7689-4A87-BE16-D7D3D9FE1CF4}" type="presOf" srcId="{0B1576D8-67EC-4FAD-8DF3-BD5D9AE7CF1B}" destId="{9DDB703B-42CB-479F-BD6C-7FA2E04A9D7A}" srcOrd="0" destOrd="0" presId="urn:microsoft.com/office/officeart/2005/8/layout/vList5"/>
    <dgm:cxn modelId="{FF6DCD8D-1FBC-403A-8E47-CFDE5EB310AF}" type="presOf" srcId="{0A8DD77C-A36C-43E9-9A36-9A5E8B450B7A}" destId="{38389F5E-0B63-405C-868A-564D7E6A8113}" srcOrd="0" destOrd="1" presId="urn:microsoft.com/office/officeart/2005/8/layout/vList5"/>
    <dgm:cxn modelId="{58E1E110-C98A-4BC5-9451-27D8D796AC37}" srcId="{0B1576D8-67EC-4FAD-8DF3-BD5D9AE7CF1B}" destId="{A5E7CF4E-E3C0-4636-8A40-1A2BFC70245B}" srcOrd="5" destOrd="0" parTransId="{A2F0B380-6B27-41BD-9593-981E9FA0FCAD}" sibTransId="{4C3606E7-2185-4B02-A805-87C401C7ACDF}"/>
    <dgm:cxn modelId="{97EBF34C-54CC-4154-80D9-7E979F77C515}" srcId="{0B1576D8-67EC-4FAD-8DF3-BD5D9AE7CF1B}" destId="{E8D40A6A-6304-492D-91BA-E8F1A5DE0741}" srcOrd="4" destOrd="0" parTransId="{14A448FB-3CA4-4C82-AA17-792CE7398E73}" sibTransId="{9298A615-5E33-4A9C-A6CA-B121ED7CF9F5}"/>
    <dgm:cxn modelId="{75C02052-C5C7-4EB8-BC80-F9B9D9B070ED}" type="presOf" srcId="{A5E7CF4E-E3C0-4636-8A40-1A2BFC70245B}" destId="{38389F5E-0B63-405C-868A-564D7E6A8113}" srcOrd="0" destOrd="5" presId="urn:microsoft.com/office/officeart/2005/8/layout/vList5"/>
    <dgm:cxn modelId="{155B9E35-C129-4DB2-9791-4ACBF5B9D987}" srcId="{0B1576D8-67EC-4FAD-8DF3-BD5D9AE7CF1B}" destId="{969065CE-73A2-4682-97AB-0E8B43066E0B}" srcOrd="0" destOrd="0" parTransId="{CCD0F5B9-C2FF-42B3-BEE5-8AC1127BA0AB}" sibTransId="{111CE5BB-28F3-41F3-9EC7-75A0597849BE}"/>
    <dgm:cxn modelId="{81638524-3DAB-4945-B65B-E2D6023AE304}" srcId="{0B1576D8-67EC-4FAD-8DF3-BD5D9AE7CF1B}" destId="{0A8DD77C-A36C-43E9-9A36-9A5E8B450B7A}" srcOrd="1" destOrd="0" parTransId="{C0659D22-C89B-4148-A4DA-AB4701F180B6}" sibTransId="{C9F4C562-CBD3-45EB-9396-303D66A43C55}"/>
    <dgm:cxn modelId="{AA95CA8B-A8D2-4469-A280-BC1FA3A94E34}" srcId="{B344F8FD-88A3-4377-928F-D5F46BDEB0B5}" destId="{0B1576D8-67EC-4FAD-8DF3-BD5D9AE7CF1B}" srcOrd="0" destOrd="0" parTransId="{068B5F1C-6B3E-4F54-BD77-763EB34414A8}" sibTransId="{5FE8E4E9-C079-4477-90C9-77D2FE4BA65E}"/>
    <dgm:cxn modelId="{D554EC3C-4C5E-46AF-A7C6-0B876E07544C}" type="presOf" srcId="{969065CE-73A2-4682-97AB-0E8B43066E0B}" destId="{38389F5E-0B63-405C-868A-564D7E6A8113}" srcOrd="0" destOrd="0" presId="urn:microsoft.com/office/officeart/2005/8/layout/vList5"/>
    <dgm:cxn modelId="{704492CC-1396-4A4C-8195-887408AA7C57}" type="presOf" srcId="{E8D40A6A-6304-492D-91BA-E8F1A5DE0741}" destId="{38389F5E-0B63-405C-868A-564D7E6A8113}" srcOrd="0" destOrd="4" presId="urn:microsoft.com/office/officeart/2005/8/layout/vList5"/>
    <dgm:cxn modelId="{1A20C230-536C-446B-B90D-332BEA7A25C1}" srcId="{0B1576D8-67EC-4FAD-8DF3-BD5D9AE7CF1B}" destId="{754F42C2-2CF5-450C-B795-993FA56D2FE1}" srcOrd="3" destOrd="0" parTransId="{AABC3236-9D1F-43D7-B562-9C0F8984419D}" sibTransId="{92A7088A-F21A-4CAD-A684-AE9D4E784808}"/>
    <dgm:cxn modelId="{58E0FA76-4416-4E98-90BD-BAF15FA4BCD4}" srcId="{0B1576D8-67EC-4FAD-8DF3-BD5D9AE7CF1B}" destId="{166177BA-C4B8-45F5-8105-5EF519F38F4C}" srcOrd="2" destOrd="0" parTransId="{CE639141-0142-4860-A3CC-0D58183F18D6}" sibTransId="{C862FD94-4A47-4641-A09C-3C1C16E5D704}"/>
    <dgm:cxn modelId="{C10A276E-E849-4F4D-AD80-DF48E3BBE0C7}" type="presOf" srcId="{B344F8FD-88A3-4377-928F-D5F46BDEB0B5}" destId="{52A32D80-7D04-404A-994F-1C5AEC40E958}" srcOrd="0" destOrd="0" presId="urn:microsoft.com/office/officeart/2005/8/layout/vList5"/>
    <dgm:cxn modelId="{26AC6D94-AD42-465A-B11A-4C9A9BB15EDF}" type="presParOf" srcId="{52A32D80-7D04-404A-994F-1C5AEC40E958}" destId="{4FE05C9B-DE7E-44C6-B478-C3729BCC1F7C}" srcOrd="0" destOrd="0" presId="urn:microsoft.com/office/officeart/2005/8/layout/vList5"/>
    <dgm:cxn modelId="{28733D00-DD8B-4456-AC26-C6AB58B2E222}" type="presParOf" srcId="{4FE05C9B-DE7E-44C6-B478-C3729BCC1F7C}" destId="{9DDB703B-42CB-479F-BD6C-7FA2E04A9D7A}" srcOrd="0" destOrd="0" presId="urn:microsoft.com/office/officeart/2005/8/layout/vList5"/>
    <dgm:cxn modelId="{1D95AD9B-AD8D-4A2C-96CD-765ACF03FEB1}" type="presParOf" srcId="{4FE05C9B-DE7E-44C6-B478-C3729BCC1F7C}" destId="{38389F5E-0B63-405C-868A-564D7E6A811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35CBD9-962B-4335-9DCB-B9808BC5FF8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3A9547-2F7D-4B4F-8BA9-1FB64C36161F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Государственный комитет цифрового развития и связи Республики Хакасия</a:t>
          </a:r>
          <a:endParaRPr lang="ru-RU" dirty="0"/>
        </a:p>
      </dgm:t>
    </dgm:pt>
    <dgm:pt modelId="{20BAC7A8-2BF5-41E4-B1FE-30F9C70794C8}" type="parTrans" cxnId="{468F2FB0-B561-4EF9-A484-65435A65F168}">
      <dgm:prSet/>
      <dgm:spPr/>
      <dgm:t>
        <a:bodyPr/>
        <a:lstStyle/>
        <a:p>
          <a:endParaRPr lang="ru-RU"/>
        </a:p>
      </dgm:t>
    </dgm:pt>
    <dgm:pt modelId="{9735C634-1AB6-494A-B40B-CB654141D388}" type="sibTrans" cxnId="{468F2FB0-B561-4EF9-A484-65435A65F168}">
      <dgm:prSet/>
      <dgm:spPr/>
      <dgm:t>
        <a:bodyPr/>
        <a:lstStyle/>
        <a:p>
          <a:endParaRPr lang="ru-RU"/>
        </a:p>
      </dgm:t>
    </dgm:pt>
    <dgm:pt modelId="{5B0A4484-E703-4349-AC01-EB1F34BC7666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dirty="0" smtClean="0"/>
            <a:t>Почта России</a:t>
          </a:r>
          <a:endParaRPr lang="ru-RU" dirty="0"/>
        </a:p>
      </dgm:t>
    </dgm:pt>
    <dgm:pt modelId="{0DAE1B6F-F4B2-48EE-B097-A1811215B765}" type="parTrans" cxnId="{DC509DF7-9C8E-4F5C-8449-8FE90191F87B}">
      <dgm:prSet/>
      <dgm:spPr/>
      <dgm:t>
        <a:bodyPr/>
        <a:lstStyle/>
        <a:p>
          <a:endParaRPr lang="ru-RU"/>
        </a:p>
      </dgm:t>
    </dgm:pt>
    <dgm:pt modelId="{EB4B4749-AE17-4A85-9229-80F105CEF81F}" type="sibTrans" cxnId="{DC509DF7-9C8E-4F5C-8449-8FE90191F87B}">
      <dgm:prSet/>
      <dgm:spPr/>
      <dgm:t>
        <a:bodyPr/>
        <a:lstStyle/>
        <a:p>
          <a:endParaRPr lang="ru-RU"/>
        </a:p>
      </dgm:t>
    </dgm:pt>
    <dgm:pt modelId="{BA351B79-3138-4215-8309-000F4385459D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dirty="0" smtClean="0"/>
            <a:t>Отделение-НБ Республика Хакасия</a:t>
          </a:r>
          <a:endParaRPr lang="ru-RU" dirty="0"/>
        </a:p>
      </dgm:t>
    </dgm:pt>
    <dgm:pt modelId="{53B09781-5E91-4E52-A013-53F5676BD4B1}" type="parTrans" cxnId="{99B49BE0-D3FD-4E11-B6C6-6F80E1CC0898}">
      <dgm:prSet/>
      <dgm:spPr/>
      <dgm:t>
        <a:bodyPr/>
        <a:lstStyle/>
        <a:p>
          <a:endParaRPr lang="ru-RU"/>
        </a:p>
      </dgm:t>
    </dgm:pt>
    <dgm:pt modelId="{8AA0912C-BAED-4081-BD03-5B7B92378105}" type="sibTrans" cxnId="{99B49BE0-D3FD-4E11-B6C6-6F80E1CC0898}">
      <dgm:prSet/>
      <dgm:spPr/>
      <dgm:t>
        <a:bodyPr/>
        <a:lstStyle/>
        <a:p>
          <a:endParaRPr lang="ru-RU"/>
        </a:p>
      </dgm:t>
    </dgm:pt>
    <dgm:pt modelId="{714CD718-F1EE-4CF9-BA6E-B63051402742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dirty="0" smtClean="0"/>
            <a:t>ПАО Ростелеком</a:t>
          </a:r>
          <a:endParaRPr lang="ru-RU" dirty="0"/>
        </a:p>
      </dgm:t>
    </dgm:pt>
    <dgm:pt modelId="{8C6B45C6-BC58-4A47-A0B4-CBD90A9BF33D}" type="parTrans" cxnId="{65C9774B-001C-44EC-B6AF-D04A821A3CD6}">
      <dgm:prSet/>
      <dgm:spPr/>
      <dgm:t>
        <a:bodyPr/>
        <a:lstStyle/>
        <a:p>
          <a:endParaRPr lang="ru-RU"/>
        </a:p>
      </dgm:t>
    </dgm:pt>
    <dgm:pt modelId="{DAFCB67F-D55C-41AD-AD30-86384107D11A}" type="sibTrans" cxnId="{65C9774B-001C-44EC-B6AF-D04A821A3CD6}">
      <dgm:prSet/>
      <dgm:spPr/>
      <dgm:t>
        <a:bodyPr/>
        <a:lstStyle/>
        <a:p>
          <a:endParaRPr lang="ru-RU"/>
        </a:p>
      </dgm:t>
    </dgm:pt>
    <dgm:pt modelId="{9320674F-E6F2-407F-9522-30CD3C629CB0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dirty="0" smtClean="0"/>
            <a:t>Абаканское отделение № 8602 ПАО Сбербанк</a:t>
          </a:r>
          <a:endParaRPr lang="ru-RU" dirty="0"/>
        </a:p>
      </dgm:t>
    </dgm:pt>
    <dgm:pt modelId="{06EDE2CF-9C1C-4D02-A1F8-21F1880A1706}" type="parTrans" cxnId="{77C2F61D-9305-486D-A018-ABF0F8899CEC}">
      <dgm:prSet/>
      <dgm:spPr/>
      <dgm:t>
        <a:bodyPr/>
        <a:lstStyle/>
        <a:p>
          <a:endParaRPr lang="ru-RU"/>
        </a:p>
      </dgm:t>
    </dgm:pt>
    <dgm:pt modelId="{84BEEFB9-9C2E-479D-8896-6D4EA7F1702B}" type="sibTrans" cxnId="{77C2F61D-9305-486D-A018-ABF0F8899CEC}">
      <dgm:prSet/>
      <dgm:spPr/>
      <dgm:t>
        <a:bodyPr/>
        <a:lstStyle/>
        <a:p>
          <a:endParaRPr lang="ru-RU"/>
        </a:p>
      </dgm:t>
    </dgm:pt>
    <dgm:pt modelId="{C6BEA79A-7549-43C1-BE13-8D13E546A886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dirty="0" smtClean="0"/>
            <a:t>ООО «Хакасский муниципальный банк»</a:t>
          </a:r>
          <a:endParaRPr lang="ru-RU" dirty="0"/>
        </a:p>
      </dgm:t>
    </dgm:pt>
    <dgm:pt modelId="{A7F35306-9120-4B7A-BB21-BAD5F670327B}" type="parTrans" cxnId="{3686B19F-17D6-4E89-BFA1-CAC6DACF436C}">
      <dgm:prSet/>
      <dgm:spPr/>
      <dgm:t>
        <a:bodyPr/>
        <a:lstStyle/>
        <a:p>
          <a:endParaRPr lang="ru-RU"/>
        </a:p>
      </dgm:t>
    </dgm:pt>
    <dgm:pt modelId="{D25E289D-1A4B-425B-A9A0-4D2CB4111A85}" type="sibTrans" cxnId="{3686B19F-17D6-4E89-BFA1-CAC6DACF436C}">
      <dgm:prSet/>
      <dgm:spPr/>
      <dgm:t>
        <a:bodyPr/>
        <a:lstStyle/>
        <a:p>
          <a:endParaRPr lang="ru-RU"/>
        </a:p>
      </dgm:t>
    </dgm:pt>
    <dgm:pt modelId="{736EAF25-B13A-4D53-BD7F-E15A02E5C106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dirty="0" smtClean="0"/>
            <a:t>Операционный офис Красноярского регионального филиала АО «</a:t>
          </a:r>
          <a:r>
            <a:rPr lang="ru-RU" dirty="0" err="1" smtClean="0"/>
            <a:t>Россельхозбанк</a:t>
          </a:r>
          <a:r>
            <a:rPr lang="ru-RU" dirty="0" smtClean="0"/>
            <a:t>»</a:t>
          </a:r>
          <a:endParaRPr lang="ru-RU" dirty="0"/>
        </a:p>
      </dgm:t>
    </dgm:pt>
    <dgm:pt modelId="{10B9FBAA-615B-4EF5-A869-000D5D89AE9E}" type="parTrans" cxnId="{6C76E579-55E8-465B-81E0-9E3237FA66FD}">
      <dgm:prSet/>
      <dgm:spPr/>
      <dgm:t>
        <a:bodyPr/>
        <a:lstStyle/>
        <a:p>
          <a:endParaRPr lang="ru-RU"/>
        </a:p>
      </dgm:t>
    </dgm:pt>
    <dgm:pt modelId="{59398D6D-21CA-4293-82F2-353135D3CA07}" type="sibTrans" cxnId="{6C76E579-55E8-465B-81E0-9E3237FA66FD}">
      <dgm:prSet/>
      <dgm:spPr/>
      <dgm:t>
        <a:bodyPr/>
        <a:lstStyle/>
        <a:p>
          <a:endParaRPr lang="ru-RU"/>
        </a:p>
      </dgm:t>
    </dgm:pt>
    <dgm:pt modelId="{DA2F613F-B3D8-4401-B655-3F866BBC72D0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dirty="0" smtClean="0"/>
            <a:t>Операционный офис 034/2014 Филиала «Газпромбанк» </a:t>
          </a:r>
          <a:endParaRPr lang="ru-RU" dirty="0"/>
        </a:p>
      </dgm:t>
    </dgm:pt>
    <dgm:pt modelId="{F94F8175-6020-40F2-B07C-C58C1848D117}" type="parTrans" cxnId="{A30B4E37-05C9-4E36-9001-4C2F6F8FEE31}">
      <dgm:prSet/>
      <dgm:spPr/>
      <dgm:t>
        <a:bodyPr/>
        <a:lstStyle/>
        <a:p>
          <a:endParaRPr lang="ru-RU"/>
        </a:p>
      </dgm:t>
    </dgm:pt>
    <dgm:pt modelId="{42F64784-C144-4EB5-B00C-F7F4E48F1328}" type="sibTrans" cxnId="{A30B4E37-05C9-4E36-9001-4C2F6F8FEE31}">
      <dgm:prSet/>
      <dgm:spPr/>
      <dgm:t>
        <a:bodyPr/>
        <a:lstStyle/>
        <a:p>
          <a:endParaRPr lang="ru-RU"/>
        </a:p>
      </dgm:t>
    </dgm:pt>
    <dgm:pt modelId="{ABA569BB-B140-4A2C-B5C6-BB1AA42E2399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dirty="0" smtClean="0"/>
            <a:t>Офис ПАО "Почта Банк" "Абаканский областной центр"</a:t>
          </a:r>
          <a:endParaRPr lang="ru-RU" dirty="0"/>
        </a:p>
      </dgm:t>
    </dgm:pt>
    <dgm:pt modelId="{0298487B-684A-4495-964E-A63D319C88AE}" type="parTrans" cxnId="{27ACFBBD-C09E-4F4E-80F6-4CBDAB63F8D3}">
      <dgm:prSet/>
      <dgm:spPr/>
      <dgm:t>
        <a:bodyPr/>
        <a:lstStyle/>
        <a:p>
          <a:endParaRPr lang="ru-RU"/>
        </a:p>
      </dgm:t>
    </dgm:pt>
    <dgm:pt modelId="{4332648E-D34A-400E-BD1A-6C2B0B3466C6}" type="sibTrans" cxnId="{27ACFBBD-C09E-4F4E-80F6-4CBDAB63F8D3}">
      <dgm:prSet/>
      <dgm:spPr/>
      <dgm:t>
        <a:bodyPr/>
        <a:lstStyle/>
        <a:p>
          <a:endParaRPr lang="ru-RU"/>
        </a:p>
      </dgm:t>
    </dgm:pt>
    <dgm:pt modelId="{D0322652-CC07-4079-87BD-FE01E4C3770E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dirty="0" smtClean="0"/>
            <a:t>Офис «АБАКАН-ЧЕРНОГОРСКИЙ ПАРК» АКЦИОНЕРНОГО ОБЩЕСТВА «АЛЬФА-БАНК»</a:t>
          </a:r>
          <a:endParaRPr lang="ru-RU" dirty="0"/>
        </a:p>
      </dgm:t>
    </dgm:pt>
    <dgm:pt modelId="{C390A3F6-6B15-4850-B6C1-052D836679F0}" type="parTrans" cxnId="{D25F2BE4-C53E-45E0-AD4B-5045A8F8D705}">
      <dgm:prSet/>
      <dgm:spPr/>
      <dgm:t>
        <a:bodyPr/>
        <a:lstStyle/>
        <a:p>
          <a:endParaRPr lang="ru-RU"/>
        </a:p>
      </dgm:t>
    </dgm:pt>
    <dgm:pt modelId="{E74D832F-1928-42A4-8732-FEFA826176F9}" type="sibTrans" cxnId="{D25F2BE4-C53E-45E0-AD4B-5045A8F8D705}">
      <dgm:prSet/>
      <dgm:spPr/>
      <dgm:t>
        <a:bodyPr/>
        <a:lstStyle/>
        <a:p>
          <a:endParaRPr lang="ru-RU"/>
        </a:p>
      </dgm:t>
    </dgm:pt>
    <dgm:pt modelId="{65F2F393-62FC-4623-A5F2-067A7B8EA9B3}" type="pres">
      <dgm:prSet presAssocID="{6635CBD9-962B-4335-9DCB-B9808BC5FF8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554A88C-7FF6-4EFB-9C7E-4C9E9A282DB2}" type="pres">
      <dgm:prSet presAssocID="{553A9547-2F7D-4B4F-8BA9-1FB64C36161F}" presName="node" presStyleLbl="node1" presStyleIdx="0" presStyleCnt="10" custLinFactNeighborX="1877" custLinFactNeighborY="-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6BFE40-6C4E-4056-B354-D9D7A5916F8F}" type="pres">
      <dgm:prSet presAssocID="{9735C634-1AB6-494A-B40B-CB654141D388}" presName="sibTrans" presStyleCnt="0"/>
      <dgm:spPr/>
    </dgm:pt>
    <dgm:pt modelId="{ACDB684D-762A-49E1-8D06-D4DFE9CFD2F3}" type="pres">
      <dgm:prSet presAssocID="{5B0A4484-E703-4349-AC01-EB1F34BC7666}" presName="node" presStyleLbl="node1" presStyleIdx="1" presStyleCnt="10" custLinFactNeighborX="47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DDE1EB-74C3-45AA-B181-CB6AEA3F248D}" type="pres">
      <dgm:prSet presAssocID="{EB4B4749-AE17-4A85-9229-80F105CEF81F}" presName="sibTrans" presStyleCnt="0"/>
      <dgm:spPr/>
    </dgm:pt>
    <dgm:pt modelId="{092C6740-9052-4DE5-8C4E-7DAF4AF9B711}" type="pres">
      <dgm:prSet presAssocID="{BA351B79-3138-4215-8309-000F4385459D}" presName="node" presStyleLbl="node1" presStyleIdx="2" presStyleCnt="10" custLinFactNeighborX="47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ADF33F-8E4C-4166-BF30-F5498715AE69}" type="pres">
      <dgm:prSet presAssocID="{8AA0912C-BAED-4081-BD03-5B7B92378105}" presName="sibTrans" presStyleCnt="0"/>
      <dgm:spPr/>
    </dgm:pt>
    <dgm:pt modelId="{D5339038-F8E1-4792-8CBF-CFE9802FC9ED}" type="pres">
      <dgm:prSet presAssocID="{714CD718-F1EE-4CF9-BA6E-B63051402742}" presName="node" presStyleLbl="node1" presStyleIdx="3" presStyleCnt="10" custLinFactNeighborX="37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9F3101-311D-4941-ACE3-6B88A4261A90}" type="pres">
      <dgm:prSet presAssocID="{DAFCB67F-D55C-41AD-AD30-86384107D11A}" presName="sibTrans" presStyleCnt="0"/>
      <dgm:spPr/>
    </dgm:pt>
    <dgm:pt modelId="{2A9D2115-27CB-4537-9C2A-6DCFB213BC81}" type="pres">
      <dgm:prSet presAssocID="{9320674F-E6F2-407F-9522-30CD3C629CB0}" presName="node" presStyleLbl="node1" presStyleIdx="4" presStyleCnt="10" custLinFactNeighborX="18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9D4FF0-C0F0-4551-84EB-73319D16F482}" type="pres">
      <dgm:prSet presAssocID="{84BEEFB9-9C2E-479D-8896-6D4EA7F1702B}" presName="sibTrans" presStyleCnt="0"/>
      <dgm:spPr/>
    </dgm:pt>
    <dgm:pt modelId="{5490B0BB-9F60-45F6-BB3B-55FBDACCD0F4}" type="pres">
      <dgm:prSet presAssocID="{C6BEA79A-7549-43C1-BE13-8D13E546A886}" presName="node" presStyleLbl="node1" presStyleIdx="5" presStyleCnt="10" custLinFactNeighborX="39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35E560-7CE1-4E6D-B065-460A1BA966EF}" type="pres">
      <dgm:prSet presAssocID="{D25E289D-1A4B-425B-A9A0-4D2CB4111A85}" presName="sibTrans" presStyleCnt="0"/>
      <dgm:spPr/>
    </dgm:pt>
    <dgm:pt modelId="{BFD1ED22-2072-4D76-923B-CBAD1BB480CC}" type="pres">
      <dgm:prSet presAssocID="{736EAF25-B13A-4D53-BD7F-E15A02E5C106}" presName="node" presStyleLbl="node1" presStyleIdx="6" presStyleCnt="10" custLinFactNeighborX="49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6ED167-D23B-4FAA-ABB9-6CDAC35071AE}" type="pres">
      <dgm:prSet presAssocID="{59398D6D-21CA-4293-82F2-353135D3CA07}" presName="sibTrans" presStyleCnt="0"/>
      <dgm:spPr/>
    </dgm:pt>
    <dgm:pt modelId="{266A8AC5-0AC7-4420-8914-9B0E0052B4C4}" type="pres">
      <dgm:prSet presAssocID="{DA2F613F-B3D8-4401-B655-3F866BBC72D0}" presName="node" presStyleLbl="node1" presStyleIdx="7" presStyleCnt="10" custLinFactNeighborX="37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1F3A7A-4D09-4FC6-AAF1-78A07E691901}" type="pres">
      <dgm:prSet presAssocID="{42F64784-C144-4EB5-B00C-F7F4E48F1328}" presName="sibTrans" presStyleCnt="0"/>
      <dgm:spPr/>
    </dgm:pt>
    <dgm:pt modelId="{0F5A8930-984F-41CE-9287-446B04E649B9}" type="pres">
      <dgm:prSet presAssocID="{ABA569BB-B140-4A2C-B5C6-BB1AA42E2399}" presName="node" presStyleLbl="node1" presStyleIdx="8" presStyleCnt="10" custLinFactNeighborX="30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C88938-4820-4854-A477-759A8F1FECF8}" type="pres">
      <dgm:prSet presAssocID="{4332648E-D34A-400E-BD1A-6C2B0B3466C6}" presName="sibTrans" presStyleCnt="0"/>
      <dgm:spPr/>
    </dgm:pt>
    <dgm:pt modelId="{97093095-50D8-4033-9BF2-BA5A655187DA}" type="pres">
      <dgm:prSet presAssocID="{D0322652-CC07-4079-87BD-FE01E4C3770E}" presName="node" presStyleLbl="node1" presStyleIdx="9" presStyleCnt="10" custLinFactNeighborX="44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5C9774B-001C-44EC-B6AF-D04A821A3CD6}" srcId="{6635CBD9-962B-4335-9DCB-B9808BC5FF89}" destId="{714CD718-F1EE-4CF9-BA6E-B63051402742}" srcOrd="3" destOrd="0" parTransId="{8C6B45C6-BC58-4A47-A0B4-CBD90A9BF33D}" sibTransId="{DAFCB67F-D55C-41AD-AD30-86384107D11A}"/>
    <dgm:cxn modelId="{468F2FB0-B561-4EF9-A484-65435A65F168}" srcId="{6635CBD9-962B-4335-9DCB-B9808BC5FF89}" destId="{553A9547-2F7D-4B4F-8BA9-1FB64C36161F}" srcOrd="0" destOrd="0" parTransId="{20BAC7A8-2BF5-41E4-B1FE-30F9C70794C8}" sibTransId="{9735C634-1AB6-494A-B40B-CB654141D388}"/>
    <dgm:cxn modelId="{3686B19F-17D6-4E89-BFA1-CAC6DACF436C}" srcId="{6635CBD9-962B-4335-9DCB-B9808BC5FF89}" destId="{C6BEA79A-7549-43C1-BE13-8D13E546A886}" srcOrd="5" destOrd="0" parTransId="{A7F35306-9120-4B7A-BB21-BAD5F670327B}" sibTransId="{D25E289D-1A4B-425B-A9A0-4D2CB4111A85}"/>
    <dgm:cxn modelId="{A83D83A0-83C8-406B-BA6B-9387FB2312C6}" type="presOf" srcId="{DA2F613F-B3D8-4401-B655-3F866BBC72D0}" destId="{266A8AC5-0AC7-4420-8914-9B0E0052B4C4}" srcOrd="0" destOrd="0" presId="urn:microsoft.com/office/officeart/2005/8/layout/default"/>
    <dgm:cxn modelId="{4DAC522B-2303-4883-95E6-03065D7774AF}" type="presOf" srcId="{9320674F-E6F2-407F-9522-30CD3C629CB0}" destId="{2A9D2115-27CB-4537-9C2A-6DCFB213BC81}" srcOrd="0" destOrd="0" presId="urn:microsoft.com/office/officeart/2005/8/layout/default"/>
    <dgm:cxn modelId="{D1A394E3-0D28-4188-BF92-8F457D1EBCBD}" type="presOf" srcId="{736EAF25-B13A-4D53-BD7F-E15A02E5C106}" destId="{BFD1ED22-2072-4D76-923B-CBAD1BB480CC}" srcOrd="0" destOrd="0" presId="urn:microsoft.com/office/officeart/2005/8/layout/default"/>
    <dgm:cxn modelId="{4CA98697-C6BF-450F-AA56-AC39170ED24D}" type="presOf" srcId="{5B0A4484-E703-4349-AC01-EB1F34BC7666}" destId="{ACDB684D-762A-49E1-8D06-D4DFE9CFD2F3}" srcOrd="0" destOrd="0" presId="urn:microsoft.com/office/officeart/2005/8/layout/default"/>
    <dgm:cxn modelId="{22AECC83-5F22-4CAA-AF18-05EABA3FDE08}" type="presOf" srcId="{D0322652-CC07-4079-87BD-FE01E4C3770E}" destId="{97093095-50D8-4033-9BF2-BA5A655187DA}" srcOrd="0" destOrd="0" presId="urn:microsoft.com/office/officeart/2005/8/layout/default"/>
    <dgm:cxn modelId="{1D007B60-A128-4858-B831-5735446C7A94}" type="presOf" srcId="{ABA569BB-B140-4A2C-B5C6-BB1AA42E2399}" destId="{0F5A8930-984F-41CE-9287-446B04E649B9}" srcOrd="0" destOrd="0" presId="urn:microsoft.com/office/officeart/2005/8/layout/default"/>
    <dgm:cxn modelId="{6C76E579-55E8-465B-81E0-9E3237FA66FD}" srcId="{6635CBD9-962B-4335-9DCB-B9808BC5FF89}" destId="{736EAF25-B13A-4D53-BD7F-E15A02E5C106}" srcOrd="6" destOrd="0" parTransId="{10B9FBAA-615B-4EF5-A869-000D5D89AE9E}" sibTransId="{59398D6D-21CA-4293-82F2-353135D3CA07}"/>
    <dgm:cxn modelId="{F226475D-2A5A-4DEA-BF6C-4402F9A68184}" type="presOf" srcId="{553A9547-2F7D-4B4F-8BA9-1FB64C36161F}" destId="{1554A88C-7FF6-4EFB-9C7E-4C9E9A282DB2}" srcOrd="0" destOrd="0" presId="urn:microsoft.com/office/officeart/2005/8/layout/default"/>
    <dgm:cxn modelId="{99B49BE0-D3FD-4E11-B6C6-6F80E1CC0898}" srcId="{6635CBD9-962B-4335-9DCB-B9808BC5FF89}" destId="{BA351B79-3138-4215-8309-000F4385459D}" srcOrd="2" destOrd="0" parTransId="{53B09781-5E91-4E52-A013-53F5676BD4B1}" sibTransId="{8AA0912C-BAED-4081-BD03-5B7B92378105}"/>
    <dgm:cxn modelId="{A30B4E37-05C9-4E36-9001-4C2F6F8FEE31}" srcId="{6635CBD9-962B-4335-9DCB-B9808BC5FF89}" destId="{DA2F613F-B3D8-4401-B655-3F866BBC72D0}" srcOrd="7" destOrd="0" parTransId="{F94F8175-6020-40F2-B07C-C58C1848D117}" sibTransId="{42F64784-C144-4EB5-B00C-F7F4E48F1328}"/>
    <dgm:cxn modelId="{8B23B048-7F4C-42A8-AF18-2785CE73254A}" type="presOf" srcId="{C6BEA79A-7549-43C1-BE13-8D13E546A886}" destId="{5490B0BB-9F60-45F6-BB3B-55FBDACCD0F4}" srcOrd="0" destOrd="0" presId="urn:microsoft.com/office/officeart/2005/8/layout/default"/>
    <dgm:cxn modelId="{DC509DF7-9C8E-4F5C-8449-8FE90191F87B}" srcId="{6635CBD9-962B-4335-9DCB-B9808BC5FF89}" destId="{5B0A4484-E703-4349-AC01-EB1F34BC7666}" srcOrd="1" destOrd="0" parTransId="{0DAE1B6F-F4B2-48EE-B097-A1811215B765}" sibTransId="{EB4B4749-AE17-4A85-9229-80F105CEF81F}"/>
    <dgm:cxn modelId="{238BC1A5-8022-47D7-8E16-A7AD4668CE80}" type="presOf" srcId="{714CD718-F1EE-4CF9-BA6E-B63051402742}" destId="{D5339038-F8E1-4792-8CBF-CFE9802FC9ED}" srcOrd="0" destOrd="0" presId="urn:microsoft.com/office/officeart/2005/8/layout/default"/>
    <dgm:cxn modelId="{77C2F61D-9305-486D-A018-ABF0F8899CEC}" srcId="{6635CBD9-962B-4335-9DCB-B9808BC5FF89}" destId="{9320674F-E6F2-407F-9522-30CD3C629CB0}" srcOrd="4" destOrd="0" parTransId="{06EDE2CF-9C1C-4D02-A1F8-21F1880A1706}" sibTransId="{84BEEFB9-9C2E-479D-8896-6D4EA7F1702B}"/>
    <dgm:cxn modelId="{27ACFBBD-C09E-4F4E-80F6-4CBDAB63F8D3}" srcId="{6635CBD9-962B-4335-9DCB-B9808BC5FF89}" destId="{ABA569BB-B140-4A2C-B5C6-BB1AA42E2399}" srcOrd="8" destOrd="0" parTransId="{0298487B-684A-4495-964E-A63D319C88AE}" sibTransId="{4332648E-D34A-400E-BD1A-6C2B0B3466C6}"/>
    <dgm:cxn modelId="{D25F2BE4-C53E-45E0-AD4B-5045A8F8D705}" srcId="{6635CBD9-962B-4335-9DCB-B9808BC5FF89}" destId="{D0322652-CC07-4079-87BD-FE01E4C3770E}" srcOrd="9" destOrd="0" parTransId="{C390A3F6-6B15-4850-B6C1-052D836679F0}" sibTransId="{E74D832F-1928-42A4-8732-FEFA826176F9}"/>
    <dgm:cxn modelId="{660A09BB-4AF5-42F0-9187-3B1A17436A26}" type="presOf" srcId="{6635CBD9-962B-4335-9DCB-B9808BC5FF89}" destId="{65F2F393-62FC-4623-A5F2-067A7B8EA9B3}" srcOrd="0" destOrd="0" presId="urn:microsoft.com/office/officeart/2005/8/layout/default"/>
    <dgm:cxn modelId="{1949107F-8CBA-4AF3-A82F-B81E639397A9}" type="presOf" srcId="{BA351B79-3138-4215-8309-000F4385459D}" destId="{092C6740-9052-4DE5-8C4E-7DAF4AF9B711}" srcOrd="0" destOrd="0" presId="urn:microsoft.com/office/officeart/2005/8/layout/default"/>
    <dgm:cxn modelId="{1075F49F-8554-43D5-B8E0-C6C859BF68B0}" type="presParOf" srcId="{65F2F393-62FC-4623-A5F2-067A7B8EA9B3}" destId="{1554A88C-7FF6-4EFB-9C7E-4C9E9A282DB2}" srcOrd="0" destOrd="0" presId="urn:microsoft.com/office/officeart/2005/8/layout/default"/>
    <dgm:cxn modelId="{F4D6FCD8-016B-4457-A8F5-8993628DA6D2}" type="presParOf" srcId="{65F2F393-62FC-4623-A5F2-067A7B8EA9B3}" destId="{146BFE40-6C4E-4056-B354-D9D7A5916F8F}" srcOrd="1" destOrd="0" presId="urn:microsoft.com/office/officeart/2005/8/layout/default"/>
    <dgm:cxn modelId="{901C7777-2389-4B5E-BF98-2207BE7536D4}" type="presParOf" srcId="{65F2F393-62FC-4623-A5F2-067A7B8EA9B3}" destId="{ACDB684D-762A-49E1-8D06-D4DFE9CFD2F3}" srcOrd="2" destOrd="0" presId="urn:microsoft.com/office/officeart/2005/8/layout/default"/>
    <dgm:cxn modelId="{E9D493E5-F7BD-4645-B8A4-F2AD62FE773E}" type="presParOf" srcId="{65F2F393-62FC-4623-A5F2-067A7B8EA9B3}" destId="{A8DDE1EB-74C3-45AA-B181-CB6AEA3F248D}" srcOrd="3" destOrd="0" presId="urn:microsoft.com/office/officeart/2005/8/layout/default"/>
    <dgm:cxn modelId="{34B9993E-581F-4B09-9532-29112324FDF5}" type="presParOf" srcId="{65F2F393-62FC-4623-A5F2-067A7B8EA9B3}" destId="{092C6740-9052-4DE5-8C4E-7DAF4AF9B711}" srcOrd="4" destOrd="0" presId="urn:microsoft.com/office/officeart/2005/8/layout/default"/>
    <dgm:cxn modelId="{E76E77C9-D280-4222-BFE8-9069B8FFD719}" type="presParOf" srcId="{65F2F393-62FC-4623-A5F2-067A7B8EA9B3}" destId="{F6ADF33F-8E4C-4166-BF30-F5498715AE69}" srcOrd="5" destOrd="0" presId="urn:microsoft.com/office/officeart/2005/8/layout/default"/>
    <dgm:cxn modelId="{6F8EBFA9-0B8F-4D93-8CA0-D4D839FC4526}" type="presParOf" srcId="{65F2F393-62FC-4623-A5F2-067A7B8EA9B3}" destId="{D5339038-F8E1-4792-8CBF-CFE9802FC9ED}" srcOrd="6" destOrd="0" presId="urn:microsoft.com/office/officeart/2005/8/layout/default"/>
    <dgm:cxn modelId="{3945AA2B-8CA7-40C8-9889-01453F048D3D}" type="presParOf" srcId="{65F2F393-62FC-4623-A5F2-067A7B8EA9B3}" destId="{519F3101-311D-4941-ACE3-6B88A4261A90}" srcOrd="7" destOrd="0" presId="urn:microsoft.com/office/officeart/2005/8/layout/default"/>
    <dgm:cxn modelId="{4939828A-B3D3-4AF6-957C-40CF94E6D46E}" type="presParOf" srcId="{65F2F393-62FC-4623-A5F2-067A7B8EA9B3}" destId="{2A9D2115-27CB-4537-9C2A-6DCFB213BC81}" srcOrd="8" destOrd="0" presId="urn:microsoft.com/office/officeart/2005/8/layout/default"/>
    <dgm:cxn modelId="{9E0184B1-B5F5-4A9E-8083-DB970A003B0A}" type="presParOf" srcId="{65F2F393-62FC-4623-A5F2-067A7B8EA9B3}" destId="{609D4FF0-C0F0-4551-84EB-73319D16F482}" srcOrd="9" destOrd="0" presId="urn:microsoft.com/office/officeart/2005/8/layout/default"/>
    <dgm:cxn modelId="{ED61547A-1F0B-43D8-955E-28AE55491297}" type="presParOf" srcId="{65F2F393-62FC-4623-A5F2-067A7B8EA9B3}" destId="{5490B0BB-9F60-45F6-BB3B-55FBDACCD0F4}" srcOrd="10" destOrd="0" presId="urn:microsoft.com/office/officeart/2005/8/layout/default"/>
    <dgm:cxn modelId="{A58C912D-CD60-4F79-8262-00CDF880EA83}" type="presParOf" srcId="{65F2F393-62FC-4623-A5F2-067A7B8EA9B3}" destId="{5F35E560-7CE1-4E6D-B065-460A1BA966EF}" srcOrd="11" destOrd="0" presId="urn:microsoft.com/office/officeart/2005/8/layout/default"/>
    <dgm:cxn modelId="{B26D81E3-A7EF-4D2D-9488-1C0BE3CEFE11}" type="presParOf" srcId="{65F2F393-62FC-4623-A5F2-067A7B8EA9B3}" destId="{BFD1ED22-2072-4D76-923B-CBAD1BB480CC}" srcOrd="12" destOrd="0" presId="urn:microsoft.com/office/officeart/2005/8/layout/default"/>
    <dgm:cxn modelId="{657D0373-EEDC-4862-8AA5-F491ED9B84EE}" type="presParOf" srcId="{65F2F393-62FC-4623-A5F2-067A7B8EA9B3}" destId="{386ED167-D23B-4FAA-ABB9-6CDAC35071AE}" srcOrd="13" destOrd="0" presId="urn:microsoft.com/office/officeart/2005/8/layout/default"/>
    <dgm:cxn modelId="{3B3EDB5F-4A84-4DAA-826F-452DAFE01F55}" type="presParOf" srcId="{65F2F393-62FC-4623-A5F2-067A7B8EA9B3}" destId="{266A8AC5-0AC7-4420-8914-9B0E0052B4C4}" srcOrd="14" destOrd="0" presId="urn:microsoft.com/office/officeart/2005/8/layout/default"/>
    <dgm:cxn modelId="{16EADE7B-C8EE-40E1-8D24-3C7D751092C1}" type="presParOf" srcId="{65F2F393-62FC-4623-A5F2-067A7B8EA9B3}" destId="{121F3A7A-4D09-4FC6-AAF1-78A07E691901}" srcOrd="15" destOrd="0" presId="urn:microsoft.com/office/officeart/2005/8/layout/default"/>
    <dgm:cxn modelId="{48DC3F5E-A6E9-449D-860D-7FA835291EDF}" type="presParOf" srcId="{65F2F393-62FC-4623-A5F2-067A7B8EA9B3}" destId="{0F5A8930-984F-41CE-9287-446B04E649B9}" srcOrd="16" destOrd="0" presId="urn:microsoft.com/office/officeart/2005/8/layout/default"/>
    <dgm:cxn modelId="{79F62C52-F955-401B-B4B1-25C5A2BA6693}" type="presParOf" srcId="{65F2F393-62FC-4623-A5F2-067A7B8EA9B3}" destId="{68C88938-4820-4854-A477-759A8F1FECF8}" srcOrd="17" destOrd="0" presId="urn:microsoft.com/office/officeart/2005/8/layout/default"/>
    <dgm:cxn modelId="{6C0C65A1-0050-4D6A-B643-1BE22E1942B6}" type="presParOf" srcId="{65F2F393-62FC-4623-A5F2-067A7B8EA9B3}" destId="{97093095-50D8-4033-9BF2-BA5A655187DA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44F8FD-88A3-4377-928F-D5F46BDEB0B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C8D209-C29F-41D0-A298-711DAE2B1157}">
      <dgm:prSet phldrT="[Текст]" custT="1"/>
      <dgm:spPr/>
      <dgm:t>
        <a:bodyPr/>
        <a:lstStyle/>
        <a:p>
          <a:pPr algn="just">
            <a:lnSpc>
              <a:spcPct val="100000"/>
            </a:lnSpc>
            <a:spcBef>
              <a:spcPct val="0"/>
            </a:spcBef>
            <a:spcAft>
              <a:spcPts val="1200"/>
            </a:spcAft>
          </a:pPr>
          <a:r>
            <a:rPr lang="ru-RU" sz="2000" dirty="0" smtClean="0"/>
            <a:t>Не требуется дополнительное оборудование</a:t>
          </a:r>
          <a:endParaRPr lang="ru-RU" sz="2000" dirty="0">
            <a:solidFill>
              <a:schemeClr val="tx1"/>
            </a:solidFill>
          </a:endParaRPr>
        </a:p>
      </dgm:t>
    </dgm:pt>
    <dgm:pt modelId="{A2FB0A37-E3D4-4F88-B46A-BEB35C234179}" type="parTrans" cxnId="{19A971F8-ACAC-446B-B29C-0C9FF0D189C0}">
      <dgm:prSet/>
      <dgm:spPr/>
      <dgm:t>
        <a:bodyPr/>
        <a:lstStyle/>
        <a:p>
          <a:endParaRPr lang="ru-RU"/>
        </a:p>
      </dgm:t>
    </dgm:pt>
    <dgm:pt modelId="{B17BD0FF-9DD3-454C-981B-5BD646BDEFA5}" type="sibTrans" cxnId="{19A971F8-ACAC-446B-B29C-0C9FF0D189C0}">
      <dgm:prSet/>
      <dgm:spPr/>
      <dgm:t>
        <a:bodyPr/>
        <a:lstStyle/>
        <a:p>
          <a:endParaRPr lang="ru-RU"/>
        </a:p>
      </dgm:t>
    </dgm:pt>
    <dgm:pt modelId="{0B1576D8-67EC-4FAD-8DF3-BD5D9AE7CF1B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800" b="1" dirty="0" smtClean="0"/>
            <a:t>Сервис «наличные на кассе»</a:t>
          </a:r>
          <a:endParaRPr lang="ru-RU" sz="1800" b="1" dirty="0"/>
        </a:p>
      </dgm:t>
    </dgm:pt>
    <dgm:pt modelId="{068B5F1C-6B3E-4F54-BD77-763EB34414A8}" type="parTrans" cxnId="{AA95CA8B-A8D2-4469-A280-BC1FA3A94E34}">
      <dgm:prSet/>
      <dgm:spPr/>
      <dgm:t>
        <a:bodyPr/>
        <a:lstStyle/>
        <a:p>
          <a:endParaRPr lang="ru-RU"/>
        </a:p>
      </dgm:t>
    </dgm:pt>
    <dgm:pt modelId="{5FE8E4E9-C079-4477-90C9-77D2FE4BA65E}" type="sibTrans" cxnId="{AA95CA8B-A8D2-4469-A280-BC1FA3A94E34}">
      <dgm:prSet/>
      <dgm:spPr/>
      <dgm:t>
        <a:bodyPr/>
        <a:lstStyle/>
        <a:p>
          <a:endParaRPr lang="ru-RU"/>
        </a:p>
      </dgm:t>
    </dgm:pt>
    <dgm:pt modelId="{7D73E153-9B54-4201-9817-B2811A326AA6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1200"/>
            </a:spcAft>
          </a:pPr>
          <a:r>
            <a:rPr lang="ru-RU" sz="2000" dirty="0" smtClean="0"/>
            <a:t>Предоставляется в 6 населенных пунктах</a:t>
          </a:r>
          <a:endParaRPr lang="ru-RU" sz="2000" b="0" dirty="0"/>
        </a:p>
      </dgm:t>
    </dgm:pt>
    <dgm:pt modelId="{C1A07AA8-807E-4DD7-85FF-23152C2EE723}" type="parTrans" cxnId="{F0290367-581A-484D-B14B-AC1350263853}">
      <dgm:prSet/>
      <dgm:spPr/>
      <dgm:t>
        <a:bodyPr/>
        <a:lstStyle/>
        <a:p>
          <a:endParaRPr lang="ru-RU"/>
        </a:p>
      </dgm:t>
    </dgm:pt>
    <dgm:pt modelId="{72F62B2B-248E-4E8C-B1AC-DD63198F2F0E}" type="sibTrans" cxnId="{F0290367-581A-484D-B14B-AC1350263853}">
      <dgm:prSet/>
      <dgm:spPr/>
      <dgm:t>
        <a:bodyPr/>
        <a:lstStyle/>
        <a:p>
          <a:endParaRPr lang="ru-RU"/>
        </a:p>
      </dgm:t>
    </dgm:pt>
    <dgm:pt modelId="{A5E7CF4E-E3C0-4636-8A40-1A2BFC70245B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1200"/>
            </a:spcAft>
          </a:pPr>
          <a:r>
            <a:rPr lang="ru-RU" sz="2000" dirty="0" smtClean="0"/>
            <a:t>В </a:t>
          </a:r>
          <a:r>
            <a:rPr lang="ru-RU" sz="2000" dirty="0" err="1" smtClean="0"/>
            <a:t>с.Аскиз</a:t>
          </a:r>
          <a:r>
            <a:rPr lang="ru-RU" sz="2000" dirty="0" smtClean="0"/>
            <a:t> и </a:t>
          </a:r>
          <a:r>
            <a:rPr lang="ru-RU" sz="2000" dirty="0" err="1" smtClean="0"/>
            <a:t>с.Бельтирское</a:t>
          </a:r>
          <a:r>
            <a:rPr lang="ru-RU" sz="2000" dirty="0" smtClean="0"/>
            <a:t> – в сетевых магазинах «Пятерочка», в сёлах </a:t>
          </a:r>
          <a:r>
            <a:rPr lang="ru-RU" sz="2000" dirty="0" err="1" smtClean="0"/>
            <a:t>Балыкса</a:t>
          </a:r>
          <a:r>
            <a:rPr lang="ru-RU" sz="2000" dirty="0" smtClean="0"/>
            <a:t>, </a:t>
          </a:r>
          <a:r>
            <a:rPr lang="ru-RU" sz="2000" dirty="0" err="1" smtClean="0"/>
            <a:t>Усть-Чуль</a:t>
          </a:r>
          <a:r>
            <a:rPr lang="ru-RU" sz="2000" dirty="0" smtClean="0"/>
            <a:t>, </a:t>
          </a:r>
          <a:r>
            <a:rPr lang="ru-RU" sz="2000" dirty="0" err="1" smtClean="0"/>
            <a:t>Усть-Камышта</a:t>
          </a:r>
          <a:r>
            <a:rPr lang="ru-RU" sz="2000" dirty="0" smtClean="0"/>
            <a:t> и </a:t>
          </a:r>
          <a:r>
            <a:rPr lang="ru-RU" sz="2000" dirty="0" err="1" smtClean="0"/>
            <a:t>Усть-Есь</a:t>
          </a:r>
          <a:r>
            <a:rPr lang="ru-RU" sz="2000" dirty="0" smtClean="0"/>
            <a:t> – в магазинах индивидуальных предпринимателей.</a:t>
          </a:r>
          <a:endParaRPr lang="ru-RU" sz="2000" b="0" dirty="0"/>
        </a:p>
      </dgm:t>
    </dgm:pt>
    <dgm:pt modelId="{A2F0B380-6B27-41BD-9593-981E9FA0FCAD}" type="parTrans" cxnId="{58E1E110-C98A-4BC5-9451-27D8D796AC37}">
      <dgm:prSet/>
      <dgm:spPr/>
      <dgm:t>
        <a:bodyPr/>
        <a:lstStyle/>
        <a:p>
          <a:endParaRPr lang="ru-RU"/>
        </a:p>
      </dgm:t>
    </dgm:pt>
    <dgm:pt modelId="{4C3606E7-2185-4B02-A805-87C401C7ACDF}" type="sibTrans" cxnId="{58E1E110-C98A-4BC5-9451-27D8D796AC37}">
      <dgm:prSet/>
      <dgm:spPr/>
      <dgm:t>
        <a:bodyPr/>
        <a:lstStyle/>
        <a:p>
          <a:endParaRPr lang="ru-RU"/>
        </a:p>
      </dgm:t>
    </dgm:pt>
    <dgm:pt modelId="{F1E73E49-2D55-4109-925A-BDB1EF44F974}">
      <dgm:prSet phldrT="[Текст]" custT="1"/>
      <dgm:spPr/>
      <dgm:t>
        <a:bodyPr/>
        <a:lstStyle/>
        <a:p>
          <a:pPr algn="just">
            <a:lnSpc>
              <a:spcPct val="100000"/>
            </a:lnSpc>
            <a:spcBef>
              <a:spcPct val="0"/>
            </a:spcBef>
            <a:spcAft>
              <a:spcPts val="1200"/>
            </a:spcAft>
          </a:pPr>
          <a:r>
            <a:rPr lang="ru-RU" sz="2000" dirty="0" smtClean="0"/>
            <a:t>Только дополнительное соглашение с банком и наклейка с </a:t>
          </a:r>
          <a:r>
            <a:rPr lang="en-US" sz="2000" dirty="0" smtClean="0"/>
            <a:t>QR</a:t>
          </a:r>
          <a:r>
            <a:rPr lang="ru-RU" sz="2000" dirty="0" smtClean="0"/>
            <a:t>-кодом</a:t>
          </a:r>
          <a:endParaRPr lang="ru-RU" sz="2000" dirty="0">
            <a:solidFill>
              <a:schemeClr val="tx1"/>
            </a:solidFill>
          </a:endParaRPr>
        </a:p>
      </dgm:t>
    </dgm:pt>
    <dgm:pt modelId="{B3E6D9EE-F883-4DAD-88DF-F10AD5E6ABBB}" type="parTrans" cxnId="{0C9CE1C9-C0D0-45B1-8CAC-BADB73269031}">
      <dgm:prSet/>
      <dgm:spPr/>
      <dgm:t>
        <a:bodyPr/>
        <a:lstStyle/>
        <a:p>
          <a:endParaRPr lang="ru-RU"/>
        </a:p>
      </dgm:t>
    </dgm:pt>
    <dgm:pt modelId="{F14299BA-D15C-4AB9-A464-670C365F9CDC}" type="sibTrans" cxnId="{0C9CE1C9-C0D0-45B1-8CAC-BADB73269031}">
      <dgm:prSet/>
      <dgm:spPr/>
      <dgm:t>
        <a:bodyPr/>
        <a:lstStyle/>
        <a:p>
          <a:endParaRPr lang="ru-RU"/>
        </a:p>
      </dgm:t>
    </dgm:pt>
    <dgm:pt modelId="{FE753CB5-D84F-40EC-A2E0-F6EBF99A51EE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800" b="1" dirty="0" smtClean="0"/>
            <a:t>Использование СБП при оплате товаров/услуг</a:t>
          </a:r>
          <a:endParaRPr lang="ru-RU" sz="1800" b="1" dirty="0"/>
        </a:p>
      </dgm:t>
    </dgm:pt>
    <dgm:pt modelId="{47BF0149-8F43-4E92-A46C-70260E5DFF63}" type="sibTrans" cxnId="{06C57CB2-44B3-4FC2-A743-67A2B9DC49A2}">
      <dgm:prSet/>
      <dgm:spPr/>
      <dgm:t>
        <a:bodyPr/>
        <a:lstStyle/>
        <a:p>
          <a:endParaRPr lang="ru-RU"/>
        </a:p>
      </dgm:t>
    </dgm:pt>
    <dgm:pt modelId="{05CB5E01-661B-4504-8F0F-DBCD7BA8A46D}" type="parTrans" cxnId="{06C57CB2-44B3-4FC2-A743-67A2B9DC49A2}">
      <dgm:prSet/>
      <dgm:spPr/>
      <dgm:t>
        <a:bodyPr/>
        <a:lstStyle/>
        <a:p>
          <a:endParaRPr lang="ru-RU"/>
        </a:p>
      </dgm:t>
    </dgm:pt>
    <dgm:pt modelId="{52A32D80-7D04-404A-994F-1C5AEC40E958}" type="pres">
      <dgm:prSet presAssocID="{B344F8FD-88A3-4377-928F-D5F46BDEB0B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FE05C9B-DE7E-44C6-B478-C3729BCC1F7C}" type="pres">
      <dgm:prSet presAssocID="{0B1576D8-67EC-4FAD-8DF3-BD5D9AE7CF1B}" presName="linNode" presStyleCnt="0"/>
      <dgm:spPr/>
    </dgm:pt>
    <dgm:pt modelId="{9DDB703B-42CB-479F-BD6C-7FA2E04A9D7A}" type="pres">
      <dgm:prSet presAssocID="{0B1576D8-67EC-4FAD-8DF3-BD5D9AE7CF1B}" presName="parentText" presStyleLbl="node1" presStyleIdx="0" presStyleCnt="2" custScaleX="67589" custScaleY="54292" custLinFactNeighborX="-30" custLinFactNeighborY="230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389F5E-0B63-405C-868A-564D7E6A8113}" type="pres">
      <dgm:prSet presAssocID="{0B1576D8-67EC-4FAD-8DF3-BD5D9AE7CF1B}" presName="descendantText" presStyleLbl="alignAccFollowNode1" presStyleIdx="0" presStyleCnt="2" custScaleX="130912" custScaleY="64380" custLinFactNeighborX="-296" custLinFactNeighborY="36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8B70B4-D840-415B-B4AF-2B450B3C9CE9}" type="pres">
      <dgm:prSet presAssocID="{5FE8E4E9-C079-4477-90C9-77D2FE4BA65E}" presName="sp" presStyleCnt="0"/>
      <dgm:spPr/>
    </dgm:pt>
    <dgm:pt modelId="{9071BF46-6716-4EDB-B939-2A298A86BB1D}" type="pres">
      <dgm:prSet presAssocID="{FE753CB5-D84F-40EC-A2E0-F6EBF99A51EE}" presName="linNode" presStyleCnt="0"/>
      <dgm:spPr/>
    </dgm:pt>
    <dgm:pt modelId="{E9B3374D-11D6-4FF6-B003-596A26180933}" type="pres">
      <dgm:prSet presAssocID="{FE753CB5-D84F-40EC-A2E0-F6EBF99A51EE}" presName="parentText" presStyleLbl="node1" presStyleIdx="1" presStyleCnt="2" custScaleX="106719" custScaleY="5429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88CDB2-DFC1-4D28-A031-BE226262D007}" type="pres">
      <dgm:prSet presAssocID="{FE753CB5-D84F-40EC-A2E0-F6EBF99A51EE}" presName="descendantText" presStyleLbl="alignAccFollowNode1" presStyleIdx="1" presStyleCnt="2" custScaleX="216754" custScaleY="64771" custLinFactNeighborX="514" custLinFactNeighborY="-7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CC5F55-4155-45AD-94C5-3324EEE409CC}" type="presOf" srcId="{7D73E153-9B54-4201-9817-B2811A326AA6}" destId="{38389F5E-0B63-405C-868A-564D7E6A8113}" srcOrd="0" destOrd="0" presId="urn:microsoft.com/office/officeart/2005/8/layout/vList5"/>
    <dgm:cxn modelId="{AA95CA8B-A8D2-4469-A280-BC1FA3A94E34}" srcId="{B344F8FD-88A3-4377-928F-D5F46BDEB0B5}" destId="{0B1576D8-67EC-4FAD-8DF3-BD5D9AE7CF1B}" srcOrd="0" destOrd="0" parTransId="{068B5F1C-6B3E-4F54-BD77-763EB34414A8}" sibTransId="{5FE8E4E9-C079-4477-90C9-77D2FE4BA65E}"/>
    <dgm:cxn modelId="{ECA91A6D-DB38-4A7E-A9D0-A5A7567D5375}" type="presOf" srcId="{FE753CB5-D84F-40EC-A2E0-F6EBF99A51EE}" destId="{E9B3374D-11D6-4FF6-B003-596A26180933}" srcOrd="0" destOrd="0" presId="urn:microsoft.com/office/officeart/2005/8/layout/vList5"/>
    <dgm:cxn modelId="{51A3BED4-088C-4A37-B1C6-1EF757C4415F}" type="presOf" srcId="{F1E73E49-2D55-4109-925A-BDB1EF44F974}" destId="{6188CDB2-DFC1-4D28-A031-BE226262D007}" srcOrd="0" destOrd="1" presId="urn:microsoft.com/office/officeart/2005/8/layout/vList5"/>
    <dgm:cxn modelId="{8D8F0717-EC51-405C-9948-D9C74D667688}" type="presOf" srcId="{85C8D209-C29F-41D0-A298-711DAE2B1157}" destId="{6188CDB2-DFC1-4D28-A031-BE226262D007}" srcOrd="0" destOrd="0" presId="urn:microsoft.com/office/officeart/2005/8/layout/vList5"/>
    <dgm:cxn modelId="{22B730D2-7689-4A87-BE16-D7D3D9FE1CF4}" type="presOf" srcId="{0B1576D8-67EC-4FAD-8DF3-BD5D9AE7CF1B}" destId="{9DDB703B-42CB-479F-BD6C-7FA2E04A9D7A}" srcOrd="0" destOrd="0" presId="urn:microsoft.com/office/officeart/2005/8/layout/vList5"/>
    <dgm:cxn modelId="{F0290367-581A-484D-B14B-AC1350263853}" srcId="{0B1576D8-67EC-4FAD-8DF3-BD5D9AE7CF1B}" destId="{7D73E153-9B54-4201-9817-B2811A326AA6}" srcOrd="0" destOrd="0" parTransId="{C1A07AA8-807E-4DD7-85FF-23152C2EE723}" sibTransId="{72F62B2B-248E-4E8C-B1AC-DD63198F2F0E}"/>
    <dgm:cxn modelId="{58E1E110-C98A-4BC5-9451-27D8D796AC37}" srcId="{0B1576D8-67EC-4FAD-8DF3-BD5D9AE7CF1B}" destId="{A5E7CF4E-E3C0-4636-8A40-1A2BFC70245B}" srcOrd="1" destOrd="0" parTransId="{A2F0B380-6B27-41BD-9593-981E9FA0FCAD}" sibTransId="{4C3606E7-2185-4B02-A805-87C401C7ACDF}"/>
    <dgm:cxn modelId="{0C9CE1C9-C0D0-45B1-8CAC-BADB73269031}" srcId="{FE753CB5-D84F-40EC-A2E0-F6EBF99A51EE}" destId="{F1E73E49-2D55-4109-925A-BDB1EF44F974}" srcOrd="1" destOrd="0" parTransId="{B3E6D9EE-F883-4DAD-88DF-F10AD5E6ABBB}" sibTransId="{F14299BA-D15C-4AB9-A464-670C365F9CDC}"/>
    <dgm:cxn modelId="{75C02052-C5C7-4EB8-BC80-F9B9D9B070ED}" type="presOf" srcId="{A5E7CF4E-E3C0-4636-8A40-1A2BFC70245B}" destId="{38389F5E-0B63-405C-868A-564D7E6A8113}" srcOrd="0" destOrd="1" presId="urn:microsoft.com/office/officeart/2005/8/layout/vList5"/>
    <dgm:cxn modelId="{19A971F8-ACAC-446B-B29C-0C9FF0D189C0}" srcId="{FE753CB5-D84F-40EC-A2E0-F6EBF99A51EE}" destId="{85C8D209-C29F-41D0-A298-711DAE2B1157}" srcOrd="0" destOrd="0" parTransId="{A2FB0A37-E3D4-4F88-B46A-BEB35C234179}" sibTransId="{B17BD0FF-9DD3-454C-981B-5BD646BDEFA5}"/>
    <dgm:cxn modelId="{06C57CB2-44B3-4FC2-A743-67A2B9DC49A2}" srcId="{B344F8FD-88A3-4377-928F-D5F46BDEB0B5}" destId="{FE753CB5-D84F-40EC-A2E0-F6EBF99A51EE}" srcOrd="1" destOrd="0" parTransId="{05CB5E01-661B-4504-8F0F-DBCD7BA8A46D}" sibTransId="{47BF0149-8F43-4E92-A46C-70260E5DFF63}"/>
    <dgm:cxn modelId="{C10A276E-E849-4F4D-AD80-DF48E3BBE0C7}" type="presOf" srcId="{B344F8FD-88A3-4377-928F-D5F46BDEB0B5}" destId="{52A32D80-7D04-404A-994F-1C5AEC40E958}" srcOrd="0" destOrd="0" presId="urn:microsoft.com/office/officeart/2005/8/layout/vList5"/>
    <dgm:cxn modelId="{26AC6D94-AD42-465A-B11A-4C9A9BB15EDF}" type="presParOf" srcId="{52A32D80-7D04-404A-994F-1C5AEC40E958}" destId="{4FE05C9B-DE7E-44C6-B478-C3729BCC1F7C}" srcOrd="0" destOrd="0" presId="urn:microsoft.com/office/officeart/2005/8/layout/vList5"/>
    <dgm:cxn modelId="{28733D00-DD8B-4456-AC26-C6AB58B2E222}" type="presParOf" srcId="{4FE05C9B-DE7E-44C6-B478-C3729BCC1F7C}" destId="{9DDB703B-42CB-479F-BD6C-7FA2E04A9D7A}" srcOrd="0" destOrd="0" presId="urn:microsoft.com/office/officeart/2005/8/layout/vList5"/>
    <dgm:cxn modelId="{1D95AD9B-AD8D-4A2C-96CD-765ACF03FEB1}" type="presParOf" srcId="{4FE05C9B-DE7E-44C6-B478-C3729BCC1F7C}" destId="{38389F5E-0B63-405C-868A-564D7E6A8113}" srcOrd="1" destOrd="0" presId="urn:microsoft.com/office/officeart/2005/8/layout/vList5"/>
    <dgm:cxn modelId="{0A84B1E6-B674-43E0-9020-B28E3E70C67A}" type="presParOf" srcId="{52A32D80-7D04-404A-994F-1C5AEC40E958}" destId="{CF8B70B4-D840-415B-B4AF-2B450B3C9CE9}" srcOrd="1" destOrd="0" presId="urn:microsoft.com/office/officeart/2005/8/layout/vList5"/>
    <dgm:cxn modelId="{25B24EC3-F847-498C-9DC8-5BE0601FC848}" type="presParOf" srcId="{52A32D80-7D04-404A-994F-1C5AEC40E958}" destId="{9071BF46-6716-4EDB-B939-2A298A86BB1D}" srcOrd="2" destOrd="0" presId="urn:microsoft.com/office/officeart/2005/8/layout/vList5"/>
    <dgm:cxn modelId="{D06D8C2A-68B6-49C3-9DEE-BA57B509F5F5}" type="presParOf" srcId="{9071BF46-6716-4EDB-B939-2A298A86BB1D}" destId="{E9B3374D-11D6-4FF6-B003-596A26180933}" srcOrd="0" destOrd="0" presId="urn:microsoft.com/office/officeart/2005/8/layout/vList5"/>
    <dgm:cxn modelId="{87FDB2A6-824D-47B6-9612-8E5E7BCABF52}" type="presParOf" srcId="{9071BF46-6716-4EDB-B939-2A298A86BB1D}" destId="{6188CDB2-DFC1-4D28-A031-BE226262D00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344F8FD-88A3-4377-928F-D5F46BDEB0B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E753CB5-D84F-40EC-A2E0-F6EBF99A51EE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800" b="1" dirty="0" smtClean="0"/>
            <a:t>Развитие </a:t>
          </a:r>
        </a:p>
        <a:p>
          <a:pPr>
            <a:spcAft>
              <a:spcPct val="35000"/>
            </a:spcAft>
          </a:pPr>
          <a:r>
            <a:rPr lang="ru-RU" sz="1800" b="1" dirty="0" smtClean="0"/>
            <a:t>Точек доступности финансовых услуг</a:t>
          </a:r>
          <a:endParaRPr lang="ru-RU" sz="1800" b="1" dirty="0"/>
        </a:p>
      </dgm:t>
    </dgm:pt>
    <dgm:pt modelId="{05CB5E01-661B-4504-8F0F-DBCD7BA8A46D}" type="parTrans" cxnId="{06C57CB2-44B3-4FC2-A743-67A2B9DC49A2}">
      <dgm:prSet/>
      <dgm:spPr/>
      <dgm:t>
        <a:bodyPr/>
        <a:lstStyle/>
        <a:p>
          <a:endParaRPr lang="ru-RU"/>
        </a:p>
      </dgm:t>
    </dgm:pt>
    <dgm:pt modelId="{47BF0149-8F43-4E92-A46C-70260E5DFF63}" type="sibTrans" cxnId="{06C57CB2-44B3-4FC2-A743-67A2B9DC49A2}">
      <dgm:prSet/>
      <dgm:spPr/>
      <dgm:t>
        <a:bodyPr/>
        <a:lstStyle/>
        <a:p>
          <a:endParaRPr lang="ru-RU"/>
        </a:p>
      </dgm:t>
    </dgm:pt>
    <dgm:pt modelId="{85C8D209-C29F-41D0-A298-711DAE2B1157}">
      <dgm:prSet phldrT="[Текст]" custT="1"/>
      <dgm:spPr/>
      <dgm:t>
        <a:bodyPr/>
        <a:lstStyle/>
        <a:p>
          <a:pPr algn="just">
            <a:lnSpc>
              <a:spcPct val="120000"/>
            </a:lnSpc>
            <a:spcBef>
              <a:spcPct val="0"/>
            </a:spcBef>
            <a:spcAft>
              <a:spcPts val="0"/>
            </a:spcAft>
          </a:pPr>
          <a:r>
            <a:rPr lang="ru-RU" sz="2000" dirty="0" smtClean="0"/>
            <a:t>Информирование населения о работе Точек</a:t>
          </a:r>
          <a:endParaRPr lang="ru-RU" sz="2000" dirty="0">
            <a:solidFill>
              <a:schemeClr val="tx1"/>
            </a:solidFill>
          </a:endParaRPr>
        </a:p>
      </dgm:t>
    </dgm:pt>
    <dgm:pt modelId="{A2FB0A37-E3D4-4F88-B46A-BEB35C234179}" type="parTrans" cxnId="{19A971F8-ACAC-446B-B29C-0C9FF0D189C0}">
      <dgm:prSet/>
      <dgm:spPr/>
      <dgm:t>
        <a:bodyPr/>
        <a:lstStyle/>
        <a:p>
          <a:endParaRPr lang="ru-RU"/>
        </a:p>
      </dgm:t>
    </dgm:pt>
    <dgm:pt modelId="{B17BD0FF-9DD3-454C-981B-5BD646BDEFA5}" type="sibTrans" cxnId="{19A971F8-ACAC-446B-B29C-0C9FF0D189C0}">
      <dgm:prSet/>
      <dgm:spPr/>
      <dgm:t>
        <a:bodyPr/>
        <a:lstStyle/>
        <a:p>
          <a:endParaRPr lang="ru-RU"/>
        </a:p>
      </dgm:t>
    </dgm:pt>
    <dgm:pt modelId="{4E224D0E-3B3A-4E6F-A940-7689D13DAB99}">
      <dgm:prSet phldrT="[Текст]" custT="1"/>
      <dgm:spPr/>
      <dgm:t>
        <a:bodyPr/>
        <a:lstStyle/>
        <a:p>
          <a:r>
            <a:rPr lang="ru-RU" sz="1800" b="1" dirty="0" smtClean="0"/>
            <a:t>Продвижение финансовой грамотности среди населения</a:t>
          </a:r>
          <a:endParaRPr lang="ru-RU" sz="1800" b="1" dirty="0"/>
        </a:p>
      </dgm:t>
    </dgm:pt>
    <dgm:pt modelId="{2BBA783F-CCF7-41A5-B3F6-85E35C8ED6AB}" type="parTrans" cxnId="{BFC6AFB1-F601-4416-9C30-E6471D0BD64A}">
      <dgm:prSet/>
      <dgm:spPr/>
      <dgm:t>
        <a:bodyPr/>
        <a:lstStyle/>
        <a:p>
          <a:endParaRPr lang="ru-RU"/>
        </a:p>
      </dgm:t>
    </dgm:pt>
    <dgm:pt modelId="{92380BEF-1EC0-455B-A9EA-32F6D6493EBF}" type="sibTrans" cxnId="{BFC6AFB1-F601-4416-9C30-E6471D0BD64A}">
      <dgm:prSet/>
      <dgm:spPr/>
      <dgm:t>
        <a:bodyPr/>
        <a:lstStyle/>
        <a:p>
          <a:endParaRPr lang="ru-RU"/>
        </a:p>
      </dgm:t>
    </dgm:pt>
    <dgm:pt modelId="{EC3007C9-B978-4378-B29D-80DA34FF4F00}">
      <dgm:prSet phldrT="[Текст]" custT="1"/>
      <dgm:spPr/>
      <dgm:t>
        <a:bodyPr/>
        <a:lstStyle/>
        <a:p>
          <a:pPr algn="just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sz="2000" dirty="0" smtClean="0"/>
            <a:t>Трансляция запроса на проведение обучающих мероприятий для населения</a:t>
          </a:r>
          <a:endParaRPr lang="ru-RU" sz="2000" dirty="0"/>
        </a:p>
      </dgm:t>
    </dgm:pt>
    <dgm:pt modelId="{79BAE278-F951-4533-A80C-50F422A232AB}" type="parTrans" cxnId="{884608C3-687F-456F-8DE3-856BB6A66558}">
      <dgm:prSet/>
      <dgm:spPr/>
      <dgm:t>
        <a:bodyPr/>
        <a:lstStyle/>
        <a:p>
          <a:endParaRPr lang="ru-RU"/>
        </a:p>
      </dgm:t>
    </dgm:pt>
    <dgm:pt modelId="{ACD39075-F323-4ED7-A764-7F1C50F619C8}" type="sibTrans" cxnId="{884608C3-687F-456F-8DE3-856BB6A66558}">
      <dgm:prSet/>
      <dgm:spPr/>
      <dgm:t>
        <a:bodyPr/>
        <a:lstStyle/>
        <a:p>
          <a:endParaRPr lang="ru-RU"/>
        </a:p>
      </dgm:t>
    </dgm:pt>
    <dgm:pt modelId="{F1DD3398-E6B8-452B-9F3E-1E67D0DB3D29}">
      <dgm:prSet phldrT="[Текст]" custT="1"/>
      <dgm:spPr/>
      <dgm:t>
        <a:bodyPr/>
        <a:lstStyle/>
        <a:p>
          <a:pPr algn="just"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2000" dirty="0" smtClean="0"/>
            <a:t>Помощь в оповещении и сборе населения</a:t>
          </a:r>
          <a:endParaRPr lang="ru-RU" sz="2000" dirty="0"/>
        </a:p>
      </dgm:t>
    </dgm:pt>
    <dgm:pt modelId="{EAF43D23-9657-4983-A2C1-630699696ABC}" type="parTrans" cxnId="{1122BD3E-A9A5-4198-AD21-319EBC3EF726}">
      <dgm:prSet/>
      <dgm:spPr/>
      <dgm:t>
        <a:bodyPr/>
        <a:lstStyle/>
        <a:p>
          <a:endParaRPr lang="ru-RU"/>
        </a:p>
      </dgm:t>
    </dgm:pt>
    <dgm:pt modelId="{2FCE7158-8F29-412B-A68A-6C4DDF42D3D1}" type="sibTrans" cxnId="{1122BD3E-A9A5-4198-AD21-319EBC3EF726}">
      <dgm:prSet/>
      <dgm:spPr/>
      <dgm:t>
        <a:bodyPr/>
        <a:lstStyle/>
        <a:p>
          <a:endParaRPr lang="ru-RU"/>
        </a:p>
      </dgm:t>
    </dgm:pt>
    <dgm:pt modelId="{0B1576D8-67EC-4FAD-8DF3-BD5D9AE7CF1B}">
      <dgm:prSet phldrT="[Текст]" custT="1"/>
      <dgm:spPr/>
      <dgm:t>
        <a:bodyPr/>
        <a:lstStyle/>
        <a:p>
          <a:r>
            <a:rPr lang="ru-RU" sz="1800" b="1" dirty="0" smtClean="0"/>
            <a:t>Предоставление обратной связи</a:t>
          </a:r>
          <a:endParaRPr lang="ru-RU" sz="1800" b="1" dirty="0"/>
        </a:p>
      </dgm:t>
    </dgm:pt>
    <dgm:pt modelId="{068B5F1C-6B3E-4F54-BD77-763EB34414A8}" type="parTrans" cxnId="{AA95CA8B-A8D2-4469-A280-BC1FA3A94E34}">
      <dgm:prSet/>
      <dgm:spPr/>
      <dgm:t>
        <a:bodyPr/>
        <a:lstStyle/>
        <a:p>
          <a:endParaRPr lang="ru-RU"/>
        </a:p>
      </dgm:t>
    </dgm:pt>
    <dgm:pt modelId="{5FE8E4E9-C079-4477-90C9-77D2FE4BA65E}" type="sibTrans" cxnId="{AA95CA8B-A8D2-4469-A280-BC1FA3A94E34}">
      <dgm:prSet/>
      <dgm:spPr/>
      <dgm:t>
        <a:bodyPr/>
        <a:lstStyle/>
        <a:p>
          <a:endParaRPr lang="ru-RU"/>
        </a:p>
      </dgm:t>
    </dgm:pt>
    <dgm:pt modelId="{F2035709-D07A-472F-816E-2B273E8D516E}">
      <dgm:prSet phldrT="[Текст]" custT="1"/>
      <dgm:spPr/>
      <dgm:t>
        <a:bodyPr/>
        <a:lstStyle/>
        <a:p>
          <a:pPr>
            <a:lnSpc>
              <a:spcPct val="120000"/>
            </a:lnSpc>
            <a:spcAft>
              <a:spcPts val="0"/>
            </a:spcAft>
          </a:pPr>
          <a:r>
            <a:rPr lang="ru-RU" sz="2000" b="0" dirty="0" smtClean="0"/>
            <a:t>Потребность населения в финансовых услугах</a:t>
          </a:r>
          <a:endParaRPr lang="ru-RU" sz="2000" b="0" dirty="0"/>
        </a:p>
      </dgm:t>
    </dgm:pt>
    <dgm:pt modelId="{43959F0E-74C4-411F-A26E-BEE8557AED7B}" type="parTrans" cxnId="{481DDD30-B6F5-4CE8-8783-41B42EB69066}">
      <dgm:prSet/>
      <dgm:spPr/>
      <dgm:t>
        <a:bodyPr/>
        <a:lstStyle/>
        <a:p>
          <a:endParaRPr lang="ru-RU"/>
        </a:p>
      </dgm:t>
    </dgm:pt>
    <dgm:pt modelId="{B54376D5-BBBE-46F0-8F45-FAD7062E2D41}" type="sibTrans" cxnId="{481DDD30-B6F5-4CE8-8783-41B42EB69066}">
      <dgm:prSet/>
      <dgm:spPr/>
      <dgm:t>
        <a:bodyPr/>
        <a:lstStyle/>
        <a:p>
          <a:endParaRPr lang="ru-RU"/>
        </a:p>
      </dgm:t>
    </dgm:pt>
    <dgm:pt modelId="{7D73E153-9B54-4201-9817-B2811A326AA6}">
      <dgm:prSet phldrT="[Текст]" custT="1"/>
      <dgm:spPr/>
      <dgm:t>
        <a:bodyPr/>
        <a:lstStyle/>
        <a:p>
          <a:pPr>
            <a:lnSpc>
              <a:spcPct val="120000"/>
            </a:lnSpc>
            <a:spcAft>
              <a:spcPts val="0"/>
            </a:spcAft>
          </a:pPr>
          <a:r>
            <a:rPr lang="ru-RU" sz="2000" b="0" dirty="0" smtClean="0"/>
            <a:t>Качество сети Интернет</a:t>
          </a:r>
          <a:endParaRPr lang="ru-RU" sz="2000" b="0" dirty="0"/>
        </a:p>
      </dgm:t>
    </dgm:pt>
    <dgm:pt modelId="{C1A07AA8-807E-4DD7-85FF-23152C2EE723}" type="parTrans" cxnId="{F0290367-581A-484D-B14B-AC1350263853}">
      <dgm:prSet/>
      <dgm:spPr/>
      <dgm:t>
        <a:bodyPr/>
        <a:lstStyle/>
        <a:p>
          <a:endParaRPr lang="ru-RU"/>
        </a:p>
      </dgm:t>
    </dgm:pt>
    <dgm:pt modelId="{72F62B2B-248E-4E8C-B1AC-DD63198F2F0E}" type="sibTrans" cxnId="{F0290367-581A-484D-B14B-AC1350263853}">
      <dgm:prSet/>
      <dgm:spPr/>
      <dgm:t>
        <a:bodyPr/>
        <a:lstStyle/>
        <a:p>
          <a:endParaRPr lang="ru-RU"/>
        </a:p>
      </dgm:t>
    </dgm:pt>
    <dgm:pt modelId="{A5E7CF4E-E3C0-4636-8A40-1A2BFC70245B}">
      <dgm:prSet phldrT="[Текст]" custT="1"/>
      <dgm:spPr/>
      <dgm:t>
        <a:bodyPr/>
        <a:lstStyle/>
        <a:p>
          <a:pPr>
            <a:lnSpc>
              <a:spcPct val="120000"/>
            </a:lnSpc>
            <a:spcAft>
              <a:spcPts val="0"/>
            </a:spcAft>
          </a:pPr>
          <a:r>
            <a:rPr lang="ru-RU" sz="2000" b="0" dirty="0" smtClean="0"/>
            <a:t>Необходимость организации выездных форматов обслуживания</a:t>
          </a:r>
          <a:endParaRPr lang="ru-RU" sz="2000" b="0" dirty="0"/>
        </a:p>
      </dgm:t>
    </dgm:pt>
    <dgm:pt modelId="{A2F0B380-6B27-41BD-9593-981E9FA0FCAD}" type="parTrans" cxnId="{58E1E110-C98A-4BC5-9451-27D8D796AC37}">
      <dgm:prSet/>
      <dgm:spPr/>
      <dgm:t>
        <a:bodyPr/>
        <a:lstStyle/>
        <a:p>
          <a:endParaRPr lang="ru-RU"/>
        </a:p>
      </dgm:t>
    </dgm:pt>
    <dgm:pt modelId="{4C3606E7-2185-4B02-A805-87C401C7ACDF}" type="sibTrans" cxnId="{58E1E110-C98A-4BC5-9451-27D8D796AC37}">
      <dgm:prSet/>
      <dgm:spPr/>
      <dgm:t>
        <a:bodyPr/>
        <a:lstStyle/>
        <a:p>
          <a:endParaRPr lang="ru-RU"/>
        </a:p>
      </dgm:t>
    </dgm:pt>
    <dgm:pt modelId="{53358A45-87E3-42D6-B873-E8B4E69327D6}">
      <dgm:prSet phldrT="[Текст]" custT="1"/>
      <dgm:spPr/>
      <dgm:t>
        <a:bodyPr/>
        <a:lstStyle/>
        <a:p>
          <a:pPr>
            <a:lnSpc>
              <a:spcPct val="120000"/>
            </a:lnSpc>
            <a:spcAft>
              <a:spcPts val="0"/>
            </a:spcAft>
          </a:pPr>
          <a:r>
            <a:rPr lang="ru-RU" sz="2000" b="0" dirty="0" smtClean="0"/>
            <a:t>Потребность в расширении сервиса «наличные на кассе»</a:t>
          </a:r>
          <a:endParaRPr lang="ru-RU" sz="2000" b="0" dirty="0"/>
        </a:p>
      </dgm:t>
    </dgm:pt>
    <dgm:pt modelId="{598DD2AE-47BB-44CA-A73A-3F1C13CF23A8}" type="parTrans" cxnId="{ACD1FE79-07AB-4E5B-B014-9F2E7537FA0E}">
      <dgm:prSet/>
      <dgm:spPr/>
      <dgm:t>
        <a:bodyPr/>
        <a:lstStyle/>
        <a:p>
          <a:endParaRPr lang="ru-RU"/>
        </a:p>
      </dgm:t>
    </dgm:pt>
    <dgm:pt modelId="{7ED66950-EA79-4FC6-9AC0-AE91347282CA}" type="sibTrans" cxnId="{ACD1FE79-07AB-4E5B-B014-9F2E7537FA0E}">
      <dgm:prSet/>
      <dgm:spPr/>
      <dgm:t>
        <a:bodyPr/>
        <a:lstStyle/>
        <a:p>
          <a:endParaRPr lang="ru-RU"/>
        </a:p>
      </dgm:t>
    </dgm:pt>
    <dgm:pt modelId="{F1E73E49-2D55-4109-925A-BDB1EF44F974}">
      <dgm:prSet phldrT="[Текст]" custT="1"/>
      <dgm:spPr/>
      <dgm:t>
        <a:bodyPr/>
        <a:lstStyle/>
        <a:p>
          <a:pPr algn="just">
            <a:lnSpc>
              <a:spcPct val="120000"/>
            </a:lnSpc>
            <a:spcBef>
              <a:spcPct val="0"/>
            </a:spcBef>
            <a:spcAft>
              <a:spcPts val="0"/>
            </a:spcAft>
          </a:pPr>
          <a:r>
            <a:rPr lang="ru-RU" sz="2000" dirty="0" smtClean="0"/>
            <a:t>Содействие развитию работы библиотек</a:t>
          </a:r>
          <a:endParaRPr lang="ru-RU" sz="2000" dirty="0">
            <a:solidFill>
              <a:schemeClr val="tx1"/>
            </a:solidFill>
          </a:endParaRPr>
        </a:p>
      </dgm:t>
    </dgm:pt>
    <dgm:pt modelId="{B3E6D9EE-F883-4DAD-88DF-F10AD5E6ABBB}" type="parTrans" cxnId="{0C9CE1C9-C0D0-45B1-8CAC-BADB73269031}">
      <dgm:prSet/>
      <dgm:spPr/>
      <dgm:t>
        <a:bodyPr/>
        <a:lstStyle/>
        <a:p>
          <a:endParaRPr lang="ru-RU"/>
        </a:p>
      </dgm:t>
    </dgm:pt>
    <dgm:pt modelId="{F14299BA-D15C-4AB9-A464-670C365F9CDC}" type="sibTrans" cxnId="{0C9CE1C9-C0D0-45B1-8CAC-BADB73269031}">
      <dgm:prSet/>
      <dgm:spPr/>
      <dgm:t>
        <a:bodyPr/>
        <a:lstStyle/>
        <a:p>
          <a:endParaRPr lang="ru-RU"/>
        </a:p>
      </dgm:t>
    </dgm:pt>
    <dgm:pt modelId="{5C0E6F3F-F61E-4DFB-832F-1F88F9CEFAE0}">
      <dgm:prSet phldrT="[Текст]" custT="1"/>
      <dgm:spPr/>
      <dgm:t>
        <a:bodyPr/>
        <a:lstStyle/>
        <a:p>
          <a:pPr>
            <a:lnSpc>
              <a:spcPct val="120000"/>
            </a:lnSpc>
            <a:spcAft>
              <a:spcPts val="0"/>
            </a:spcAft>
          </a:pPr>
          <a:r>
            <a:rPr lang="ru-RU" sz="2000" b="0" dirty="0" smtClean="0"/>
            <a:t>Неработоспособность оборудования</a:t>
          </a:r>
          <a:endParaRPr lang="ru-RU" sz="2000" b="0" dirty="0"/>
        </a:p>
      </dgm:t>
    </dgm:pt>
    <dgm:pt modelId="{2FC0BAF9-6816-4E24-9317-A9B29E2A1E31}" type="parTrans" cxnId="{30187937-D7C7-4C3E-93AD-83475B45DC69}">
      <dgm:prSet/>
      <dgm:spPr/>
      <dgm:t>
        <a:bodyPr/>
        <a:lstStyle/>
        <a:p>
          <a:endParaRPr lang="ru-RU"/>
        </a:p>
      </dgm:t>
    </dgm:pt>
    <dgm:pt modelId="{4F3DF6E4-0EE7-4F85-8223-F696F7E9B0D9}" type="sibTrans" cxnId="{30187937-D7C7-4C3E-93AD-83475B45DC69}">
      <dgm:prSet/>
      <dgm:spPr/>
      <dgm:t>
        <a:bodyPr/>
        <a:lstStyle/>
        <a:p>
          <a:endParaRPr lang="ru-RU"/>
        </a:p>
      </dgm:t>
    </dgm:pt>
    <dgm:pt modelId="{52A32D80-7D04-404A-994F-1C5AEC40E958}" type="pres">
      <dgm:prSet presAssocID="{B344F8FD-88A3-4377-928F-D5F46BDEB0B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FE05C9B-DE7E-44C6-B478-C3729BCC1F7C}" type="pres">
      <dgm:prSet presAssocID="{0B1576D8-67EC-4FAD-8DF3-BD5D9AE7CF1B}" presName="linNode" presStyleCnt="0"/>
      <dgm:spPr/>
    </dgm:pt>
    <dgm:pt modelId="{9DDB703B-42CB-479F-BD6C-7FA2E04A9D7A}" type="pres">
      <dgm:prSet presAssocID="{0B1576D8-67EC-4FAD-8DF3-BD5D9AE7CF1B}" presName="parentText" presStyleLbl="node1" presStyleIdx="0" presStyleCnt="3" custScaleX="67589" custScaleY="84958" custLinFactNeighborX="-30" custLinFactNeighborY="230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389F5E-0B63-405C-868A-564D7E6A8113}" type="pres">
      <dgm:prSet presAssocID="{0B1576D8-67EC-4FAD-8DF3-BD5D9AE7CF1B}" presName="descendantText" presStyleLbl="alignAccFollowNode1" presStyleIdx="0" presStyleCnt="3" custScaleX="130912" custScaleY="1308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8B70B4-D840-415B-B4AF-2B450B3C9CE9}" type="pres">
      <dgm:prSet presAssocID="{5FE8E4E9-C079-4477-90C9-77D2FE4BA65E}" presName="sp" presStyleCnt="0"/>
      <dgm:spPr/>
    </dgm:pt>
    <dgm:pt modelId="{9071BF46-6716-4EDB-B939-2A298A86BB1D}" type="pres">
      <dgm:prSet presAssocID="{FE753CB5-D84F-40EC-A2E0-F6EBF99A51EE}" presName="linNode" presStyleCnt="0"/>
      <dgm:spPr/>
    </dgm:pt>
    <dgm:pt modelId="{E9B3374D-11D6-4FF6-B003-596A26180933}" type="pres">
      <dgm:prSet presAssocID="{FE753CB5-D84F-40EC-A2E0-F6EBF99A51EE}" presName="parentText" presStyleLbl="node1" presStyleIdx="1" presStyleCnt="3" custScaleX="112350" custScaleY="67972" custLinFactNeighborY="-178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88CDB2-DFC1-4D28-A031-BE226262D007}" type="pres">
      <dgm:prSet presAssocID="{FE753CB5-D84F-40EC-A2E0-F6EBF99A51EE}" presName="descendantText" presStyleLbl="alignAccFollowNode1" presStyleIdx="1" presStyleCnt="3" custScaleX="216754" custScaleY="71327" custLinFactNeighborX="325" custLinFactNeighborY="-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481A28-144F-49D7-879F-BD35C638E4F1}" type="pres">
      <dgm:prSet presAssocID="{47BF0149-8F43-4E92-A46C-70260E5DFF63}" presName="sp" presStyleCnt="0"/>
      <dgm:spPr/>
    </dgm:pt>
    <dgm:pt modelId="{15103A52-ECD2-4FA6-9ABD-0848C5348AB2}" type="pres">
      <dgm:prSet presAssocID="{4E224D0E-3B3A-4E6F-A940-7689D13DAB99}" presName="linNode" presStyleCnt="0"/>
      <dgm:spPr/>
    </dgm:pt>
    <dgm:pt modelId="{B16E8EE3-9C91-472A-99D4-BB9F8E3B6574}" type="pres">
      <dgm:prSet presAssocID="{4E224D0E-3B3A-4E6F-A940-7689D13DAB99}" presName="parentText" presStyleLbl="node1" presStyleIdx="2" presStyleCnt="3" custScaleX="114276" custScaleY="7555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D12D0E-AA9F-43C5-B38A-03E83EDC86C5}" type="pres">
      <dgm:prSet presAssocID="{4E224D0E-3B3A-4E6F-A940-7689D13DAB99}" presName="descendantText" presStyleLbl="alignAccFollowNode1" presStyleIdx="2" presStyleCnt="3" custScaleX="2163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CC5F55-4155-45AD-94C5-3324EEE409CC}" type="presOf" srcId="{7D73E153-9B54-4201-9817-B2811A326AA6}" destId="{38389F5E-0B63-405C-868A-564D7E6A8113}" srcOrd="0" destOrd="1" presId="urn:microsoft.com/office/officeart/2005/8/layout/vList5"/>
    <dgm:cxn modelId="{AA95CA8B-A8D2-4469-A280-BC1FA3A94E34}" srcId="{B344F8FD-88A3-4377-928F-D5F46BDEB0B5}" destId="{0B1576D8-67EC-4FAD-8DF3-BD5D9AE7CF1B}" srcOrd="0" destOrd="0" parTransId="{068B5F1C-6B3E-4F54-BD77-763EB34414A8}" sibTransId="{5FE8E4E9-C079-4477-90C9-77D2FE4BA65E}"/>
    <dgm:cxn modelId="{384189A5-43E5-45D4-B547-546D5C110927}" type="presOf" srcId="{F1DD3398-E6B8-452B-9F3E-1E67D0DB3D29}" destId="{FAD12D0E-AA9F-43C5-B38A-03E83EDC86C5}" srcOrd="0" destOrd="1" presId="urn:microsoft.com/office/officeart/2005/8/layout/vList5"/>
    <dgm:cxn modelId="{481DDD30-B6F5-4CE8-8783-41B42EB69066}" srcId="{0B1576D8-67EC-4FAD-8DF3-BD5D9AE7CF1B}" destId="{F2035709-D07A-472F-816E-2B273E8D516E}" srcOrd="0" destOrd="0" parTransId="{43959F0E-74C4-411F-A26E-BEE8557AED7B}" sibTransId="{B54376D5-BBBE-46F0-8F45-FAD7062E2D41}"/>
    <dgm:cxn modelId="{ECA91A6D-DB38-4A7E-A9D0-A5A7567D5375}" type="presOf" srcId="{FE753CB5-D84F-40EC-A2E0-F6EBF99A51EE}" destId="{E9B3374D-11D6-4FF6-B003-596A26180933}" srcOrd="0" destOrd="0" presId="urn:microsoft.com/office/officeart/2005/8/layout/vList5"/>
    <dgm:cxn modelId="{51A3BED4-088C-4A37-B1C6-1EF757C4415F}" type="presOf" srcId="{F1E73E49-2D55-4109-925A-BDB1EF44F974}" destId="{6188CDB2-DFC1-4D28-A031-BE226262D007}" srcOrd="0" destOrd="1" presId="urn:microsoft.com/office/officeart/2005/8/layout/vList5"/>
    <dgm:cxn modelId="{8D8F0717-EC51-405C-9948-D9C74D667688}" type="presOf" srcId="{85C8D209-C29F-41D0-A298-711DAE2B1157}" destId="{6188CDB2-DFC1-4D28-A031-BE226262D007}" srcOrd="0" destOrd="0" presId="urn:microsoft.com/office/officeart/2005/8/layout/vList5"/>
    <dgm:cxn modelId="{5E423FC6-7B2D-4B8F-864B-7B4E21A01214}" type="presOf" srcId="{53358A45-87E3-42D6-B873-E8B4E69327D6}" destId="{38389F5E-0B63-405C-868A-564D7E6A8113}" srcOrd="0" destOrd="3" presId="urn:microsoft.com/office/officeart/2005/8/layout/vList5"/>
    <dgm:cxn modelId="{22B730D2-7689-4A87-BE16-D7D3D9FE1CF4}" type="presOf" srcId="{0B1576D8-67EC-4FAD-8DF3-BD5D9AE7CF1B}" destId="{9DDB703B-42CB-479F-BD6C-7FA2E04A9D7A}" srcOrd="0" destOrd="0" presId="urn:microsoft.com/office/officeart/2005/8/layout/vList5"/>
    <dgm:cxn modelId="{884608C3-687F-456F-8DE3-856BB6A66558}" srcId="{4E224D0E-3B3A-4E6F-A940-7689D13DAB99}" destId="{EC3007C9-B978-4378-B29D-80DA34FF4F00}" srcOrd="0" destOrd="0" parTransId="{79BAE278-F951-4533-A80C-50F422A232AB}" sibTransId="{ACD39075-F323-4ED7-A764-7F1C50F619C8}"/>
    <dgm:cxn modelId="{F0290367-581A-484D-B14B-AC1350263853}" srcId="{0B1576D8-67EC-4FAD-8DF3-BD5D9AE7CF1B}" destId="{7D73E153-9B54-4201-9817-B2811A326AA6}" srcOrd="1" destOrd="0" parTransId="{C1A07AA8-807E-4DD7-85FF-23152C2EE723}" sibTransId="{72F62B2B-248E-4E8C-B1AC-DD63198F2F0E}"/>
    <dgm:cxn modelId="{ACD1FE79-07AB-4E5B-B014-9F2E7537FA0E}" srcId="{0B1576D8-67EC-4FAD-8DF3-BD5D9AE7CF1B}" destId="{53358A45-87E3-42D6-B873-E8B4E69327D6}" srcOrd="3" destOrd="0" parTransId="{598DD2AE-47BB-44CA-A73A-3F1C13CF23A8}" sibTransId="{7ED66950-EA79-4FC6-9AC0-AE91347282CA}"/>
    <dgm:cxn modelId="{78A4ACED-1A76-497A-BB20-2795901B0EA4}" type="presOf" srcId="{EC3007C9-B978-4378-B29D-80DA34FF4F00}" destId="{FAD12D0E-AA9F-43C5-B38A-03E83EDC86C5}" srcOrd="0" destOrd="0" presId="urn:microsoft.com/office/officeart/2005/8/layout/vList5"/>
    <dgm:cxn modelId="{58E1E110-C98A-4BC5-9451-27D8D796AC37}" srcId="{0B1576D8-67EC-4FAD-8DF3-BD5D9AE7CF1B}" destId="{A5E7CF4E-E3C0-4636-8A40-1A2BFC70245B}" srcOrd="2" destOrd="0" parTransId="{A2F0B380-6B27-41BD-9593-981E9FA0FCAD}" sibTransId="{4C3606E7-2185-4B02-A805-87C401C7ACDF}"/>
    <dgm:cxn modelId="{0C9CE1C9-C0D0-45B1-8CAC-BADB73269031}" srcId="{FE753CB5-D84F-40EC-A2E0-F6EBF99A51EE}" destId="{F1E73E49-2D55-4109-925A-BDB1EF44F974}" srcOrd="1" destOrd="0" parTransId="{B3E6D9EE-F883-4DAD-88DF-F10AD5E6ABBB}" sibTransId="{F14299BA-D15C-4AB9-A464-670C365F9CDC}"/>
    <dgm:cxn modelId="{75C02052-C5C7-4EB8-BC80-F9B9D9B070ED}" type="presOf" srcId="{A5E7CF4E-E3C0-4636-8A40-1A2BFC70245B}" destId="{38389F5E-0B63-405C-868A-564D7E6A8113}" srcOrd="0" destOrd="2" presId="urn:microsoft.com/office/officeart/2005/8/layout/vList5"/>
    <dgm:cxn modelId="{19A971F8-ACAC-446B-B29C-0C9FF0D189C0}" srcId="{FE753CB5-D84F-40EC-A2E0-F6EBF99A51EE}" destId="{85C8D209-C29F-41D0-A298-711DAE2B1157}" srcOrd="0" destOrd="0" parTransId="{A2FB0A37-E3D4-4F88-B46A-BEB35C234179}" sibTransId="{B17BD0FF-9DD3-454C-981B-5BD646BDEFA5}"/>
    <dgm:cxn modelId="{06C57CB2-44B3-4FC2-A743-67A2B9DC49A2}" srcId="{B344F8FD-88A3-4377-928F-D5F46BDEB0B5}" destId="{FE753CB5-D84F-40EC-A2E0-F6EBF99A51EE}" srcOrd="1" destOrd="0" parTransId="{05CB5E01-661B-4504-8F0F-DBCD7BA8A46D}" sibTransId="{47BF0149-8F43-4E92-A46C-70260E5DFF63}"/>
    <dgm:cxn modelId="{1122BD3E-A9A5-4198-AD21-319EBC3EF726}" srcId="{4E224D0E-3B3A-4E6F-A940-7689D13DAB99}" destId="{F1DD3398-E6B8-452B-9F3E-1E67D0DB3D29}" srcOrd="1" destOrd="0" parTransId="{EAF43D23-9657-4983-A2C1-630699696ABC}" sibTransId="{2FCE7158-8F29-412B-A68A-6C4DDF42D3D1}"/>
    <dgm:cxn modelId="{8B1AB9A2-1480-4A0C-96D4-4E73D953A7C6}" type="presOf" srcId="{4E224D0E-3B3A-4E6F-A940-7689D13DAB99}" destId="{B16E8EE3-9C91-472A-99D4-BB9F8E3B6574}" srcOrd="0" destOrd="0" presId="urn:microsoft.com/office/officeart/2005/8/layout/vList5"/>
    <dgm:cxn modelId="{C10A276E-E849-4F4D-AD80-DF48E3BBE0C7}" type="presOf" srcId="{B344F8FD-88A3-4377-928F-D5F46BDEB0B5}" destId="{52A32D80-7D04-404A-994F-1C5AEC40E958}" srcOrd="0" destOrd="0" presId="urn:microsoft.com/office/officeart/2005/8/layout/vList5"/>
    <dgm:cxn modelId="{21A0D556-875F-4297-8503-C8A095241FDA}" type="presOf" srcId="{F2035709-D07A-472F-816E-2B273E8D516E}" destId="{38389F5E-0B63-405C-868A-564D7E6A8113}" srcOrd="0" destOrd="0" presId="urn:microsoft.com/office/officeart/2005/8/layout/vList5"/>
    <dgm:cxn modelId="{A2FD4776-696A-4382-8E85-4373F13AD476}" type="presOf" srcId="{5C0E6F3F-F61E-4DFB-832F-1F88F9CEFAE0}" destId="{38389F5E-0B63-405C-868A-564D7E6A8113}" srcOrd="0" destOrd="4" presId="urn:microsoft.com/office/officeart/2005/8/layout/vList5"/>
    <dgm:cxn modelId="{BFC6AFB1-F601-4416-9C30-E6471D0BD64A}" srcId="{B344F8FD-88A3-4377-928F-D5F46BDEB0B5}" destId="{4E224D0E-3B3A-4E6F-A940-7689D13DAB99}" srcOrd="2" destOrd="0" parTransId="{2BBA783F-CCF7-41A5-B3F6-85E35C8ED6AB}" sibTransId="{92380BEF-1EC0-455B-A9EA-32F6D6493EBF}"/>
    <dgm:cxn modelId="{30187937-D7C7-4C3E-93AD-83475B45DC69}" srcId="{0B1576D8-67EC-4FAD-8DF3-BD5D9AE7CF1B}" destId="{5C0E6F3F-F61E-4DFB-832F-1F88F9CEFAE0}" srcOrd="4" destOrd="0" parTransId="{2FC0BAF9-6816-4E24-9317-A9B29E2A1E31}" sibTransId="{4F3DF6E4-0EE7-4F85-8223-F696F7E9B0D9}"/>
    <dgm:cxn modelId="{26AC6D94-AD42-465A-B11A-4C9A9BB15EDF}" type="presParOf" srcId="{52A32D80-7D04-404A-994F-1C5AEC40E958}" destId="{4FE05C9B-DE7E-44C6-B478-C3729BCC1F7C}" srcOrd="0" destOrd="0" presId="urn:microsoft.com/office/officeart/2005/8/layout/vList5"/>
    <dgm:cxn modelId="{28733D00-DD8B-4456-AC26-C6AB58B2E222}" type="presParOf" srcId="{4FE05C9B-DE7E-44C6-B478-C3729BCC1F7C}" destId="{9DDB703B-42CB-479F-BD6C-7FA2E04A9D7A}" srcOrd="0" destOrd="0" presId="urn:microsoft.com/office/officeart/2005/8/layout/vList5"/>
    <dgm:cxn modelId="{1D95AD9B-AD8D-4A2C-96CD-765ACF03FEB1}" type="presParOf" srcId="{4FE05C9B-DE7E-44C6-B478-C3729BCC1F7C}" destId="{38389F5E-0B63-405C-868A-564D7E6A8113}" srcOrd="1" destOrd="0" presId="urn:microsoft.com/office/officeart/2005/8/layout/vList5"/>
    <dgm:cxn modelId="{0A84B1E6-B674-43E0-9020-B28E3E70C67A}" type="presParOf" srcId="{52A32D80-7D04-404A-994F-1C5AEC40E958}" destId="{CF8B70B4-D840-415B-B4AF-2B450B3C9CE9}" srcOrd="1" destOrd="0" presId="urn:microsoft.com/office/officeart/2005/8/layout/vList5"/>
    <dgm:cxn modelId="{25B24EC3-F847-498C-9DC8-5BE0601FC848}" type="presParOf" srcId="{52A32D80-7D04-404A-994F-1C5AEC40E958}" destId="{9071BF46-6716-4EDB-B939-2A298A86BB1D}" srcOrd="2" destOrd="0" presId="urn:microsoft.com/office/officeart/2005/8/layout/vList5"/>
    <dgm:cxn modelId="{D06D8C2A-68B6-49C3-9DEE-BA57B509F5F5}" type="presParOf" srcId="{9071BF46-6716-4EDB-B939-2A298A86BB1D}" destId="{E9B3374D-11D6-4FF6-B003-596A26180933}" srcOrd="0" destOrd="0" presId="urn:microsoft.com/office/officeart/2005/8/layout/vList5"/>
    <dgm:cxn modelId="{87FDB2A6-824D-47B6-9612-8E5E7BCABF52}" type="presParOf" srcId="{9071BF46-6716-4EDB-B939-2A298A86BB1D}" destId="{6188CDB2-DFC1-4D28-A031-BE226262D007}" srcOrd="1" destOrd="0" presId="urn:microsoft.com/office/officeart/2005/8/layout/vList5"/>
    <dgm:cxn modelId="{38993F49-FAC0-415B-9FF8-E34DCAE95DB2}" type="presParOf" srcId="{52A32D80-7D04-404A-994F-1C5AEC40E958}" destId="{9C481A28-144F-49D7-879F-BD35C638E4F1}" srcOrd="3" destOrd="0" presId="urn:microsoft.com/office/officeart/2005/8/layout/vList5"/>
    <dgm:cxn modelId="{A0A1DF90-2851-4BDF-9CD6-F49D5E39B081}" type="presParOf" srcId="{52A32D80-7D04-404A-994F-1C5AEC40E958}" destId="{15103A52-ECD2-4FA6-9ABD-0848C5348AB2}" srcOrd="4" destOrd="0" presId="urn:microsoft.com/office/officeart/2005/8/layout/vList5"/>
    <dgm:cxn modelId="{92BFCFF2-1112-4A53-AFBD-9C06503524A8}" type="presParOf" srcId="{15103A52-ECD2-4FA6-9ABD-0848C5348AB2}" destId="{B16E8EE3-9C91-472A-99D4-BB9F8E3B6574}" srcOrd="0" destOrd="0" presId="urn:microsoft.com/office/officeart/2005/8/layout/vList5"/>
    <dgm:cxn modelId="{97ABA532-CB63-44F1-A488-387D40361769}" type="presParOf" srcId="{15103A52-ECD2-4FA6-9ABD-0848C5348AB2}" destId="{FAD12D0E-AA9F-43C5-B38A-03E83EDC86C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344F8FD-88A3-4377-928F-D5F46BDEB0B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B1576D8-67EC-4FAD-8DF3-BD5D9AE7CF1B}">
      <dgm:prSet phldrT="[Текст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800" b="1" dirty="0" smtClean="0"/>
            <a:t>Как с нами связаться?</a:t>
          </a:r>
          <a:endParaRPr lang="ru-RU" sz="2800" b="1" dirty="0"/>
        </a:p>
      </dgm:t>
    </dgm:pt>
    <dgm:pt modelId="{068B5F1C-6B3E-4F54-BD77-763EB34414A8}" type="parTrans" cxnId="{AA95CA8B-A8D2-4469-A280-BC1FA3A94E34}">
      <dgm:prSet/>
      <dgm:spPr/>
      <dgm:t>
        <a:bodyPr/>
        <a:lstStyle/>
        <a:p>
          <a:endParaRPr lang="ru-RU"/>
        </a:p>
      </dgm:t>
    </dgm:pt>
    <dgm:pt modelId="{5FE8E4E9-C079-4477-90C9-77D2FE4BA65E}" type="sibTrans" cxnId="{AA95CA8B-A8D2-4469-A280-BC1FA3A94E34}">
      <dgm:prSet/>
      <dgm:spPr/>
      <dgm:t>
        <a:bodyPr/>
        <a:lstStyle/>
        <a:p>
          <a:endParaRPr lang="ru-RU"/>
        </a:p>
      </dgm:t>
    </dgm:pt>
    <dgm:pt modelId="{7D73E153-9B54-4201-9817-B2811A326AA6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1200"/>
            </a:spcAft>
          </a:pPr>
          <a:r>
            <a:rPr lang="en-US" sz="2000" dirty="0" smtClean="0"/>
            <a:t>e-mail: </a:t>
          </a:r>
          <a:r>
            <a:rPr lang="ru-RU" sz="2000" dirty="0" smtClean="0">
              <a:hlinkClick xmlns:r="http://schemas.openxmlformats.org/officeDocument/2006/relationships" r:id="rId1"/>
            </a:rPr>
            <a:t>95</a:t>
          </a:r>
          <a:r>
            <a:rPr lang="en-US" sz="2000" dirty="0" smtClean="0">
              <a:hlinkClick xmlns:r="http://schemas.openxmlformats.org/officeDocument/2006/relationships" r:id="rId1"/>
            </a:rPr>
            <a:t>nb@cbr.ru</a:t>
          </a:r>
          <a:r>
            <a:rPr lang="en-US" sz="2000" dirty="0" smtClean="0"/>
            <a:t> </a:t>
          </a:r>
          <a:r>
            <a:rPr lang="ru-RU" sz="2000" dirty="0" smtClean="0"/>
            <a:t>с пометкой «Для СПСР»</a:t>
          </a:r>
          <a:endParaRPr lang="ru-RU" sz="2000" b="0" dirty="0"/>
        </a:p>
      </dgm:t>
    </dgm:pt>
    <dgm:pt modelId="{C1A07AA8-807E-4DD7-85FF-23152C2EE723}" type="parTrans" cxnId="{F0290367-581A-484D-B14B-AC1350263853}">
      <dgm:prSet/>
      <dgm:spPr/>
      <dgm:t>
        <a:bodyPr/>
        <a:lstStyle/>
        <a:p>
          <a:endParaRPr lang="ru-RU"/>
        </a:p>
      </dgm:t>
    </dgm:pt>
    <dgm:pt modelId="{72F62B2B-248E-4E8C-B1AC-DD63198F2F0E}" type="sibTrans" cxnId="{F0290367-581A-484D-B14B-AC1350263853}">
      <dgm:prSet/>
      <dgm:spPr/>
      <dgm:t>
        <a:bodyPr/>
        <a:lstStyle/>
        <a:p>
          <a:endParaRPr lang="ru-RU"/>
        </a:p>
      </dgm:t>
    </dgm:pt>
    <dgm:pt modelId="{A5E7CF4E-E3C0-4636-8A40-1A2BFC70245B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1200"/>
            </a:spcAft>
          </a:pPr>
          <a:r>
            <a:rPr lang="ru-RU" sz="2000" dirty="0" smtClean="0"/>
            <a:t>по телефону: 8(3902) 29-27-25</a:t>
          </a:r>
          <a:endParaRPr lang="ru-RU" sz="2000" b="0" dirty="0"/>
        </a:p>
      </dgm:t>
    </dgm:pt>
    <dgm:pt modelId="{A2F0B380-6B27-41BD-9593-981E9FA0FCAD}" type="parTrans" cxnId="{58E1E110-C98A-4BC5-9451-27D8D796AC37}">
      <dgm:prSet/>
      <dgm:spPr/>
      <dgm:t>
        <a:bodyPr/>
        <a:lstStyle/>
        <a:p>
          <a:endParaRPr lang="ru-RU"/>
        </a:p>
      </dgm:t>
    </dgm:pt>
    <dgm:pt modelId="{4C3606E7-2185-4B02-A805-87C401C7ACDF}" type="sibTrans" cxnId="{58E1E110-C98A-4BC5-9451-27D8D796AC37}">
      <dgm:prSet/>
      <dgm:spPr/>
      <dgm:t>
        <a:bodyPr/>
        <a:lstStyle/>
        <a:p>
          <a:endParaRPr lang="ru-RU"/>
        </a:p>
      </dgm:t>
    </dgm:pt>
    <dgm:pt modelId="{2F875142-29EB-40EA-A05B-AA5E032B2E96}">
      <dgm:prSet phldrT="[Текст]" custT="1"/>
      <dgm:spPr/>
      <dgm:t>
        <a:bodyPr/>
        <a:lstStyle/>
        <a:p>
          <a:pPr algn="l"/>
          <a:r>
            <a:rPr lang="ru-RU" sz="2800" b="1" dirty="0" smtClean="0"/>
            <a:t>К кому обращаться?</a:t>
          </a:r>
          <a:endParaRPr lang="ru-RU" sz="2800" b="1" dirty="0"/>
        </a:p>
      </dgm:t>
    </dgm:pt>
    <dgm:pt modelId="{6C3D1B63-2D63-4CAD-BB3A-251F2FC494BE}" type="parTrans" cxnId="{D34107C6-6673-44C0-A3AF-C50AEA054C40}">
      <dgm:prSet/>
      <dgm:spPr/>
      <dgm:t>
        <a:bodyPr/>
        <a:lstStyle/>
        <a:p>
          <a:endParaRPr lang="ru-RU"/>
        </a:p>
      </dgm:t>
    </dgm:pt>
    <dgm:pt modelId="{5F5ABF24-1DE9-459F-93F6-09523088BF01}" type="sibTrans" cxnId="{D34107C6-6673-44C0-A3AF-C50AEA054C40}">
      <dgm:prSet/>
      <dgm:spPr/>
      <dgm:t>
        <a:bodyPr/>
        <a:lstStyle/>
        <a:p>
          <a:endParaRPr lang="ru-RU"/>
        </a:p>
      </dgm:t>
    </dgm:pt>
    <dgm:pt modelId="{3A7E72D0-1DBD-4869-8226-D55A46D5D956}">
      <dgm:prSet phldrT="[Текст]" custT="1"/>
      <dgm:spPr/>
      <dgm:t>
        <a:bodyPr/>
        <a:lstStyle/>
        <a:p>
          <a:pPr>
            <a:spcAft>
              <a:spcPts val="1200"/>
            </a:spcAft>
          </a:pPr>
          <a:r>
            <a:rPr lang="ru-RU" sz="2100" b="1" dirty="0" smtClean="0"/>
            <a:t>Шулбаев Пётр Анатольевич, заведующий сектором</a:t>
          </a:r>
          <a:endParaRPr lang="ru-RU" sz="2100" b="1" dirty="0"/>
        </a:p>
      </dgm:t>
    </dgm:pt>
    <dgm:pt modelId="{91C5E067-418B-4BD4-ACD6-570D11ED1513}" type="parTrans" cxnId="{2963A3FF-A942-44BE-999D-532FE8F99879}">
      <dgm:prSet/>
      <dgm:spPr/>
      <dgm:t>
        <a:bodyPr/>
        <a:lstStyle/>
        <a:p>
          <a:endParaRPr lang="ru-RU"/>
        </a:p>
      </dgm:t>
    </dgm:pt>
    <dgm:pt modelId="{0A5CDBD1-0B3D-4252-92E1-CD3BBA274598}" type="sibTrans" cxnId="{2963A3FF-A942-44BE-999D-532FE8F99879}">
      <dgm:prSet/>
      <dgm:spPr/>
      <dgm:t>
        <a:bodyPr/>
        <a:lstStyle/>
        <a:p>
          <a:endParaRPr lang="ru-RU"/>
        </a:p>
      </dgm:t>
    </dgm:pt>
    <dgm:pt modelId="{6B27CADB-6A5B-4A9C-BBA6-45315AE29B40}">
      <dgm:prSet phldrT="[Текст]" custT="1"/>
      <dgm:spPr/>
      <dgm:t>
        <a:bodyPr/>
        <a:lstStyle/>
        <a:p>
          <a:pPr>
            <a:spcAft>
              <a:spcPts val="1200"/>
            </a:spcAft>
          </a:pPr>
          <a:r>
            <a:rPr lang="ru-RU" sz="2000" b="0" dirty="0" smtClean="0"/>
            <a:t>Раздобреева Валентина Витальевна, главный экономист</a:t>
          </a:r>
          <a:endParaRPr lang="ru-RU" sz="2000" b="0" dirty="0"/>
        </a:p>
      </dgm:t>
    </dgm:pt>
    <dgm:pt modelId="{7E67042C-7F71-442B-8912-46D0193F7D8A}" type="parTrans" cxnId="{A062F351-96F1-468B-A03E-90BE25D614A2}">
      <dgm:prSet/>
      <dgm:spPr/>
      <dgm:t>
        <a:bodyPr/>
        <a:lstStyle/>
        <a:p>
          <a:endParaRPr lang="ru-RU"/>
        </a:p>
      </dgm:t>
    </dgm:pt>
    <dgm:pt modelId="{479F2885-1628-4177-8745-D0534EA9DECE}" type="sibTrans" cxnId="{A062F351-96F1-468B-A03E-90BE25D614A2}">
      <dgm:prSet/>
      <dgm:spPr/>
      <dgm:t>
        <a:bodyPr/>
        <a:lstStyle/>
        <a:p>
          <a:endParaRPr lang="ru-RU"/>
        </a:p>
      </dgm:t>
    </dgm:pt>
    <dgm:pt modelId="{AFBFAFD8-92FD-42D8-97A0-11045605A9FD}">
      <dgm:prSet phldrT="[Текст]" custT="1"/>
      <dgm:spPr/>
      <dgm:t>
        <a:bodyPr/>
        <a:lstStyle/>
        <a:p>
          <a:pPr>
            <a:spcAft>
              <a:spcPts val="1200"/>
            </a:spcAft>
          </a:pPr>
          <a:r>
            <a:rPr lang="ru-RU" sz="2000" b="0" dirty="0" smtClean="0"/>
            <a:t>Бахтина Елена Юрьевна, ведущий экономист</a:t>
          </a:r>
          <a:endParaRPr lang="ru-RU" sz="2000" b="0" dirty="0"/>
        </a:p>
      </dgm:t>
    </dgm:pt>
    <dgm:pt modelId="{E2284420-115F-41C0-AEAE-63C441126F30}" type="parTrans" cxnId="{39CA1AA0-A983-4E55-A0BF-8A308C7D98DD}">
      <dgm:prSet/>
      <dgm:spPr/>
      <dgm:t>
        <a:bodyPr/>
        <a:lstStyle/>
        <a:p>
          <a:endParaRPr lang="ru-RU"/>
        </a:p>
      </dgm:t>
    </dgm:pt>
    <dgm:pt modelId="{7161B837-7473-41F5-A0E6-BE4E1B2D7516}" type="sibTrans" cxnId="{39CA1AA0-A983-4E55-A0BF-8A308C7D98DD}">
      <dgm:prSet/>
      <dgm:spPr/>
      <dgm:t>
        <a:bodyPr/>
        <a:lstStyle/>
        <a:p>
          <a:endParaRPr lang="ru-RU"/>
        </a:p>
      </dgm:t>
    </dgm:pt>
    <dgm:pt modelId="{52A32D80-7D04-404A-994F-1C5AEC40E958}" type="pres">
      <dgm:prSet presAssocID="{B344F8FD-88A3-4377-928F-D5F46BDEB0B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FE05C9B-DE7E-44C6-B478-C3729BCC1F7C}" type="pres">
      <dgm:prSet presAssocID="{0B1576D8-67EC-4FAD-8DF3-BD5D9AE7CF1B}" presName="linNode" presStyleCnt="0"/>
      <dgm:spPr/>
    </dgm:pt>
    <dgm:pt modelId="{9DDB703B-42CB-479F-BD6C-7FA2E04A9D7A}" type="pres">
      <dgm:prSet presAssocID="{0B1576D8-67EC-4FAD-8DF3-BD5D9AE7CF1B}" presName="parentText" presStyleLbl="node1" presStyleIdx="0" presStyleCnt="2" custScaleX="72267" custScaleY="32551" custLinFactNeighborX="-30" custLinFactNeighborY="230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389F5E-0B63-405C-868A-564D7E6A8113}" type="pres">
      <dgm:prSet presAssocID="{0B1576D8-67EC-4FAD-8DF3-BD5D9AE7CF1B}" presName="descendantText" presStyleLbl="alignAccFollowNode1" presStyleIdx="0" presStyleCnt="2" custScaleX="110160" custScaleY="36811" custLinFactNeighborX="-296" custLinFactNeighborY="36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23D4A9-9D2C-40A1-A44D-47E78513E078}" type="pres">
      <dgm:prSet presAssocID="{5FE8E4E9-C079-4477-90C9-77D2FE4BA65E}" presName="sp" presStyleCnt="0"/>
      <dgm:spPr/>
    </dgm:pt>
    <dgm:pt modelId="{D3A8CFC9-14F3-48D7-91BD-337C270791AF}" type="pres">
      <dgm:prSet presAssocID="{2F875142-29EB-40EA-A05B-AA5E032B2E96}" presName="linNode" presStyleCnt="0"/>
      <dgm:spPr/>
    </dgm:pt>
    <dgm:pt modelId="{81B52059-3D7D-45ED-8FB1-5A8B81524D0B}" type="pres">
      <dgm:prSet presAssocID="{2F875142-29EB-40EA-A05B-AA5E032B2E96}" presName="parentText" presStyleLbl="node1" presStyleIdx="1" presStyleCnt="2" custScaleX="72218" custScaleY="32529" custLinFactNeighborX="-30" custLinFactNeighborY="-3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75AD6C-7AE1-4C9F-BF1A-CE45328EA139}" type="pres">
      <dgm:prSet presAssocID="{2F875142-29EB-40EA-A05B-AA5E032B2E96}" presName="descendantText" presStyleLbl="alignAccFollowNode1" presStyleIdx="1" presStyleCnt="2" custScaleX="110188" custScaleY="468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34107C6-6673-44C0-A3AF-C50AEA054C40}" srcId="{B344F8FD-88A3-4377-928F-D5F46BDEB0B5}" destId="{2F875142-29EB-40EA-A05B-AA5E032B2E96}" srcOrd="1" destOrd="0" parTransId="{6C3D1B63-2D63-4CAD-BB3A-251F2FC494BE}" sibTransId="{5F5ABF24-1DE9-459F-93F6-09523088BF01}"/>
    <dgm:cxn modelId="{AA95CA8B-A8D2-4469-A280-BC1FA3A94E34}" srcId="{B344F8FD-88A3-4377-928F-D5F46BDEB0B5}" destId="{0B1576D8-67EC-4FAD-8DF3-BD5D9AE7CF1B}" srcOrd="0" destOrd="0" parTransId="{068B5F1C-6B3E-4F54-BD77-763EB34414A8}" sibTransId="{5FE8E4E9-C079-4477-90C9-77D2FE4BA65E}"/>
    <dgm:cxn modelId="{EFCC5F55-4155-45AD-94C5-3324EEE409CC}" type="presOf" srcId="{7D73E153-9B54-4201-9817-B2811A326AA6}" destId="{38389F5E-0B63-405C-868A-564D7E6A8113}" srcOrd="0" destOrd="0" presId="urn:microsoft.com/office/officeart/2005/8/layout/vList5"/>
    <dgm:cxn modelId="{65721941-8581-48B2-B0AF-95B15DDCB956}" type="presOf" srcId="{3A7E72D0-1DBD-4869-8226-D55A46D5D956}" destId="{C275AD6C-7AE1-4C9F-BF1A-CE45328EA139}" srcOrd="0" destOrd="0" presId="urn:microsoft.com/office/officeart/2005/8/layout/vList5"/>
    <dgm:cxn modelId="{22B730D2-7689-4A87-BE16-D7D3D9FE1CF4}" type="presOf" srcId="{0B1576D8-67EC-4FAD-8DF3-BD5D9AE7CF1B}" destId="{9DDB703B-42CB-479F-BD6C-7FA2E04A9D7A}" srcOrd="0" destOrd="0" presId="urn:microsoft.com/office/officeart/2005/8/layout/vList5"/>
    <dgm:cxn modelId="{F0290367-581A-484D-B14B-AC1350263853}" srcId="{0B1576D8-67EC-4FAD-8DF3-BD5D9AE7CF1B}" destId="{7D73E153-9B54-4201-9817-B2811A326AA6}" srcOrd="0" destOrd="0" parTransId="{C1A07AA8-807E-4DD7-85FF-23152C2EE723}" sibTransId="{72F62B2B-248E-4E8C-B1AC-DD63198F2F0E}"/>
    <dgm:cxn modelId="{58E1E110-C98A-4BC5-9451-27D8D796AC37}" srcId="{0B1576D8-67EC-4FAD-8DF3-BD5D9AE7CF1B}" destId="{A5E7CF4E-E3C0-4636-8A40-1A2BFC70245B}" srcOrd="1" destOrd="0" parTransId="{A2F0B380-6B27-41BD-9593-981E9FA0FCAD}" sibTransId="{4C3606E7-2185-4B02-A805-87C401C7ACDF}"/>
    <dgm:cxn modelId="{75C02052-C5C7-4EB8-BC80-F9B9D9B070ED}" type="presOf" srcId="{A5E7CF4E-E3C0-4636-8A40-1A2BFC70245B}" destId="{38389F5E-0B63-405C-868A-564D7E6A8113}" srcOrd="0" destOrd="1" presId="urn:microsoft.com/office/officeart/2005/8/layout/vList5"/>
    <dgm:cxn modelId="{39CA1AA0-A983-4E55-A0BF-8A308C7D98DD}" srcId="{2F875142-29EB-40EA-A05B-AA5E032B2E96}" destId="{AFBFAFD8-92FD-42D8-97A0-11045605A9FD}" srcOrd="2" destOrd="0" parTransId="{E2284420-115F-41C0-AEAE-63C441126F30}" sibTransId="{7161B837-7473-41F5-A0E6-BE4E1B2D7516}"/>
    <dgm:cxn modelId="{C10A276E-E849-4F4D-AD80-DF48E3BBE0C7}" type="presOf" srcId="{B344F8FD-88A3-4377-928F-D5F46BDEB0B5}" destId="{52A32D80-7D04-404A-994F-1C5AEC40E958}" srcOrd="0" destOrd="0" presId="urn:microsoft.com/office/officeart/2005/8/layout/vList5"/>
    <dgm:cxn modelId="{0DC65142-7CCC-4C32-97A0-5C4226D38614}" type="presOf" srcId="{6B27CADB-6A5B-4A9C-BBA6-45315AE29B40}" destId="{C275AD6C-7AE1-4C9F-BF1A-CE45328EA139}" srcOrd="0" destOrd="1" presId="urn:microsoft.com/office/officeart/2005/8/layout/vList5"/>
    <dgm:cxn modelId="{D3BE207C-9F34-424F-833D-6A020F7FA13F}" type="presOf" srcId="{2F875142-29EB-40EA-A05B-AA5E032B2E96}" destId="{81B52059-3D7D-45ED-8FB1-5A8B81524D0B}" srcOrd="0" destOrd="0" presId="urn:microsoft.com/office/officeart/2005/8/layout/vList5"/>
    <dgm:cxn modelId="{2963A3FF-A942-44BE-999D-532FE8F99879}" srcId="{2F875142-29EB-40EA-A05B-AA5E032B2E96}" destId="{3A7E72D0-1DBD-4869-8226-D55A46D5D956}" srcOrd="0" destOrd="0" parTransId="{91C5E067-418B-4BD4-ACD6-570D11ED1513}" sibTransId="{0A5CDBD1-0B3D-4252-92E1-CD3BBA274598}"/>
    <dgm:cxn modelId="{A062F351-96F1-468B-A03E-90BE25D614A2}" srcId="{2F875142-29EB-40EA-A05B-AA5E032B2E96}" destId="{6B27CADB-6A5B-4A9C-BBA6-45315AE29B40}" srcOrd="1" destOrd="0" parTransId="{7E67042C-7F71-442B-8912-46D0193F7D8A}" sibTransId="{479F2885-1628-4177-8745-D0534EA9DECE}"/>
    <dgm:cxn modelId="{453EA26F-E055-4619-BBAE-A4424C292ED9}" type="presOf" srcId="{AFBFAFD8-92FD-42D8-97A0-11045605A9FD}" destId="{C275AD6C-7AE1-4C9F-BF1A-CE45328EA139}" srcOrd="0" destOrd="2" presId="urn:microsoft.com/office/officeart/2005/8/layout/vList5"/>
    <dgm:cxn modelId="{26AC6D94-AD42-465A-B11A-4C9A9BB15EDF}" type="presParOf" srcId="{52A32D80-7D04-404A-994F-1C5AEC40E958}" destId="{4FE05C9B-DE7E-44C6-B478-C3729BCC1F7C}" srcOrd="0" destOrd="0" presId="urn:microsoft.com/office/officeart/2005/8/layout/vList5"/>
    <dgm:cxn modelId="{28733D00-DD8B-4456-AC26-C6AB58B2E222}" type="presParOf" srcId="{4FE05C9B-DE7E-44C6-B478-C3729BCC1F7C}" destId="{9DDB703B-42CB-479F-BD6C-7FA2E04A9D7A}" srcOrd="0" destOrd="0" presId="urn:microsoft.com/office/officeart/2005/8/layout/vList5"/>
    <dgm:cxn modelId="{1D95AD9B-AD8D-4A2C-96CD-765ACF03FEB1}" type="presParOf" srcId="{4FE05C9B-DE7E-44C6-B478-C3729BCC1F7C}" destId="{38389F5E-0B63-405C-868A-564D7E6A8113}" srcOrd="1" destOrd="0" presId="urn:microsoft.com/office/officeart/2005/8/layout/vList5"/>
    <dgm:cxn modelId="{B71839D8-D504-4CCA-9E47-40407D11D2C1}" type="presParOf" srcId="{52A32D80-7D04-404A-994F-1C5AEC40E958}" destId="{B323D4A9-9D2C-40A1-A44D-47E78513E078}" srcOrd="1" destOrd="0" presId="urn:microsoft.com/office/officeart/2005/8/layout/vList5"/>
    <dgm:cxn modelId="{CFBBB6DE-6BE4-4AED-8BD2-7B0136798137}" type="presParOf" srcId="{52A32D80-7D04-404A-994F-1C5AEC40E958}" destId="{D3A8CFC9-14F3-48D7-91BD-337C270791AF}" srcOrd="2" destOrd="0" presId="urn:microsoft.com/office/officeart/2005/8/layout/vList5"/>
    <dgm:cxn modelId="{F8212A1F-B463-42FA-86A9-C9A6D85F77F1}" type="presParOf" srcId="{D3A8CFC9-14F3-48D7-91BD-337C270791AF}" destId="{81B52059-3D7D-45ED-8FB1-5A8B81524D0B}" srcOrd="0" destOrd="0" presId="urn:microsoft.com/office/officeart/2005/8/layout/vList5"/>
    <dgm:cxn modelId="{2AE99641-C3AE-44CE-95BA-70FB09577CE5}" type="presParOf" srcId="{D3A8CFC9-14F3-48D7-91BD-337C270791AF}" destId="{C275AD6C-7AE1-4C9F-BF1A-CE45328EA13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389F5E-0B63-405C-868A-564D7E6A8113}">
      <dsp:nvSpPr>
        <dsp:cNvPr id="0" name=""/>
        <dsp:cNvSpPr/>
      </dsp:nvSpPr>
      <dsp:spPr>
        <a:xfrm rot="5400000">
          <a:off x="4524589" y="-2037183"/>
          <a:ext cx="4479497" cy="855599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2000" b="0" kern="1200" dirty="0" smtClean="0"/>
            <a:t>Использование банковских карт. Мошенничество на финансовом рынке. </a:t>
          </a:r>
          <a:r>
            <a:rPr lang="ru-RU" sz="2000" b="0" kern="1200" dirty="0" err="1" smtClean="0"/>
            <a:t>Кибербезопасность</a:t>
          </a:r>
          <a:r>
            <a:rPr lang="ru-RU" sz="2000" b="0" kern="1200" dirty="0" smtClean="0"/>
            <a:t>. Защита прав потребителей финансовых услуг.</a:t>
          </a:r>
          <a:endParaRPr lang="ru-RU" sz="2000" b="0" kern="1200" dirty="0"/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2000" b="0" kern="1200" dirty="0" smtClean="0"/>
            <a:t>Система быстрых платежей.</a:t>
          </a:r>
          <a:endParaRPr lang="ru-RU" sz="2000" b="0" kern="1200" dirty="0"/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2000" b="0" kern="1200" dirty="0" smtClean="0"/>
            <a:t>Кредиты и займы: какие они бывают. Типичные ошибки заемщика. Кредитная история.</a:t>
          </a:r>
          <a:endParaRPr lang="ru-RU" sz="2000" b="0" kern="1200" dirty="0"/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2000" b="0" kern="1200" dirty="0" smtClean="0"/>
            <a:t>Банковские вклады: как сохранить и приумножить.</a:t>
          </a:r>
          <a:endParaRPr lang="ru-RU" sz="2000" b="0" kern="1200" dirty="0"/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2000" b="0" kern="1200" dirty="0" smtClean="0"/>
            <a:t>Основы использования дистанционных каналов доступа к финансовым услугам: Интернет-банкинг и мобильный банкинг. Удаленная идентификация (биометрия). Проект «</a:t>
          </a:r>
          <a:r>
            <a:rPr lang="ru-RU" sz="2000" b="0" kern="1200" dirty="0" err="1" smtClean="0"/>
            <a:t>Маркетплейс</a:t>
          </a:r>
          <a:r>
            <a:rPr lang="ru-RU" sz="2000" b="0" kern="1200" dirty="0" smtClean="0"/>
            <a:t>». Цифровой профиль гражданина.</a:t>
          </a:r>
          <a:endParaRPr lang="ru-RU" sz="2000" b="0" kern="1200" dirty="0"/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2000" kern="1200" dirty="0" smtClean="0"/>
            <a:t>Страховые услуги: добровольное страхование, ОСАГО.</a:t>
          </a:r>
          <a:endParaRPr lang="ru-RU" sz="2000" b="0" kern="1200" dirty="0"/>
        </a:p>
      </dsp:txBody>
      <dsp:txXfrm rot="-5400000">
        <a:off x="2486343" y="219734"/>
        <a:ext cx="8337319" cy="4042155"/>
      </dsp:txXfrm>
    </dsp:sp>
    <dsp:sp modelId="{9DDB703B-42CB-479F-BD6C-7FA2E04A9D7A}">
      <dsp:nvSpPr>
        <dsp:cNvPr id="0" name=""/>
        <dsp:cNvSpPr/>
      </dsp:nvSpPr>
      <dsp:spPr>
        <a:xfrm>
          <a:off x="0" y="677113"/>
          <a:ext cx="2484788" cy="32772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/>
            <a:t>Возможные темы для встреч с жителями по финансовой грамотности</a:t>
          </a:r>
          <a:endParaRPr lang="ru-RU" sz="2000" b="1" kern="1200" dirty="0"/>
        </a:p>
      </dsp:txBody>
      <dsp:txXfrm>
        <a:off x="121297" y="798410"/>
        <a:ext cx="2242194" cy="30346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54A88C-7FF6-4EFB-9C7E-4C9E9A282DB2}">
      <dsp:nvSpPr>
        <dsp:cNvPr id="0" name=""/>
        <dsp:cNvSpPr/>
      </dsp:nvSpPr>
      <dsp:spPr>
        <a:xfrm>
          <a:off x="637846" y="0"/>
          <a:ext cx="2159919" cy="1295951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bg1"/>
              </a:solidFill>
            </a:rPr>
            <a:t>Государственный комитет цифрового развития и связи Республики Хакасия</a:t>
          </a:r>
          <a:endParaRPr lang="ru-RU" sz="1400" kern="1200" dirty="0"/>
        </a:p>
      </dsp:txBody>
      <dsp:txXfrm>
        <a:off x="637846" y="0"/>
        <a:ext cx="2159919" cy="1295951"/>
      </dsp:txXfrm>
    </dsp:sp>
    <dsp:sp modelId="{ACDB684D-762A-49E1-8D06-D4DFE9CFD2F3}">
      <dsp:nvSpPr>
        <dsp:cNvPr id="0" name=""/>
        <dsp:cNvSpPr/>
      </dsp:nvSpPr>
      <dsp:spPr>
        <a:xfrm>
          <a:off x="3074753" y="350"/>
          <a:ext cx="2159919" cy="1295951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Почта России</a:t>
          </a:r>
          <a:endParaRPr lang="ru-RU" sz="1400" kern="1200" dirty="0"/>
        </a:p>
      </dsp:txBody>
      <dsp:txXfrm>
        <a:off x="3074753" y="350"/>
        <a:ext cx="2159919" cy="1295951"/>
      </dsp:txXfrm>
    </dsp:sp>
    <dsp:sp modelId="{092C6740-9052-4DE5-8C4E-7DAF4AF9B711}">
      <dsp:nvSpPr>
        <dsp:cNvPr id="0" name=""/>
        <dsp:cNvSpPr/>
      </dsp:nvSpPr>
      <dsp:spPr>
        <a:xfrm>
          <a:off x="5450665" y="350"/>
          <a:ext cx="2159919" cy="1295951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Отделение-НБ Республика Хакасия</a:t>
          </a:r>
          <a:endParaRPr lang="ru-RU" sz="1400" kern="1200" dirty="0"/>
        </a:p>
      </dsp:txBody>
      <dsp:txXfrm>
        <a:off x="5450665" y="350"/>
        <a:ext cx="2159919" cy="1295951"/>
      </dsp:txXfrm>
    </dsp:sp>
    <dsp:sp modelId="{D5339038-F8E1-4792-8CBF-CFE9802FC9ED}">
      <dsp:nvSpPr>
        <dsp:cNvPr id="0" name=""/>
        <dsp:cNvSpPr/>
      </dsp:nvSpPr>
      <dsp:spPr>
        <a:xfrm>
          <a:off x="7806122" y="350"/>
          <a:ext cx="2159919" cy="1295951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ПАО Ростелеком</a:t>
          </a:r>
          <a:endParaRPr lang="ru-RU" sz="1400" kern="1200" dirty="0"/>
        </a:p>
      </dsp:txBody>
      <dsp:txXfrm>
        <a:off x="7806122" y="350"/>
        <a:ext cx="2159919" cy="1295951"/>
      </dsp:txXfrm>
    </dsp:sp>
    <dsp:sp modelId="{2A9D2115-27CB-4537-9C2A-6DCFB213BC81}">
      <dsp:nvSpPr>
        <dsp:cNvPr id="0" name=""/>
        <dsp:cNvSpPr/>
      </dsp:nvSpPr>
      <dsp:spPr>
        <a:xfrm>
          <a:off x="637846" y="1512294"/>
          <a:ext cx="2159919" cy="1295951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Абаканское отделение № 8602 ПАО Сбербанк</a:t>
          </a:r>
          <a:endParaRPr lang="ru-RU" sz="1400" kern="1200" dirty="0"/>
        </a:p>
      </dsp:txBody>
      <dsp:txXfrm>
        <a:off x="637846" y="1512294"/>
        <a:ext cx="2159919" cy="1295951"/>
      </dsp:txXfrm>
    </dsp:sp>
    <dsp:sp modelId="{5490B0BB-9F60-45F6-BB3B-55FBDACCD0F4}">
      <dsp:nvSpPr>
        <dsp:cNvPr id="0" name=""/>
        <dsp:cNvSpPr/>
      </dsp:nvSpPr>
      <dsp:spPr>
        <a:xfrm>
          <a:off x="3059202" y="1512294"/>
          <a:ext cx="2159919" cy="1295951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ООО «Хакасский муниципальный банк»</a:t>
          </a:r>
          <a:endParaRPr lang="ru-RU" sz="1400" kern="1200" dirty="0"/>
        </a:p>
      </dsp:txBody>
      <dsp:txXfrm>
        <a:off x="3059202" y="1512294"/>
        <a:ext cx="2159919" cy="1295951"/>
      </dsp:txXfrm>
    </dsp:sp>
    <dsp:sp modelId="{BFD1ED22-2072-4D76-923B-CBAD1BB480CC}">
      <dsp:nvSpPr>
        <dsp:cNvPr id="0" name=""/>
        <dsp:cNvSpPr/>
      </dsp:nvSpPr>
      <dsp:spPr>
        <a:xfrm>
          <a:off x="5456885" y="1512294"/>
          <a:ext cx="2159919" cy="1295951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Операционный офис Красноярского регионального филиала АО «</a:t>
          </a:r>
          <a:r>
            <a:rPr lang="ru-RU" sz="1400" kern="1200" dirty="0" err="1" smtClean="0"/>
            <a:t>Россельхозбанк</a:t>
          </a:r>
          <a:r>
            <a:rPr lang="ru-RU" sz="1400" kern="1200" dirty="0" smtClean="0"/>
            <a:t>»</a:t>
          </a:r>
          <a:endParaRPr lang="ru-RU" sz="1400" kern="1200" dirty="0"/>
        </a:p>
      </dsp:txBody>
      <dsp:txXfrm>
        <a:off x="5456885" y="1512294"/>
        <a:ext cx="2159919" cy="1295951"/>
      </dsp:txXfrm>
    </dsp:sp>
    <dsp:sp modelId="{266A8AC5-0AC7-4420-8914-9B0E0052B4C4}">
      <dsp:nvSpPr>
        <dsp:cNvPr id="0" name=""/>
        <dsp:cNvSpPr/>
      </dsp:nvSpPr>
      <dsp:spPr>
        <a:xfrm>
          <a:off x="7806122" y="1512294"/>
          <a:ext cx="2159919" cy="1295951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Операционный офис 034/2014 Филиала «Газпромбанк» </a:t>
          </a:r>
          <a:endParaRPr lang="ru-RU" sz="1400" kern="1200" dirty="0"/>
        </a:p>
      </dsp:txBody>
      <dsp:txXfrm>
        <a:off x="7806122" y="1512294"/>
        <a:ext cx="2159919" cy="1295951"/>
      </dsp:txXfrm>
    </dsp:sp>
    <dsp:sp modelId="{0F5A8930-984F-41CE-9287-446B04E649B9}">
      <dsp:nvSpPr>
        <dsp:cNvPr id="0" name=""/>
        <dsp:cNvSpPr/>
      </dsp:nvSpPr>
      <dsp:spPr>
        <a:xfrm>
          <a:off x="3038532" y="3024237"/>
          <a:ext cx="2159919" cy="1295951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Офис ПАО "Почта Банк" "Абаканский областной центр"</a:t>
          </a:r>
          <a:endParaRPr lang="ru-RU" sz="1400" kern="1200" dirty="0"/>
        </a:p>
      </dsp:txBody>
      <dsp:txXfrm>
        <a:off x="3038532" y="3024237"/>
        <a:ext cx="2159919" cy="1295951"/>
      </dsp:txXfrm>
    </dsp:sp>
    <dsp:sp modelId="{97093095-50D8-4033-9BF2-BA5A655187DA}">
      <dsp:nvSpPr>
        <dsp:cNvPr id="0" name=""/>
        <dsp:cNvSpPr/>
      </dsp:nvSpPr>
      <dsp:spPr>
        <a:xfrm>
          <a:off x="5445999" y="3024237"/>
          <a:ext cx="2159919" cy="1295951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Офис «АБАКАН-ЧЕРНОГОРСКИЙ ПАРК» АКЦИОНЕРНОГО ОБЩЕСТВА «АЛЬФА-БАНК»</a:t>
          </a:r>
          <a:endParaRPr lang="ru-RU" sz="1400" kern="1200" dirty="0"/>
        </a:p>
      </dsp:txBody>
      <dsp:txXfrm>
        <a:off x="5445999" y="3024237"/>
        <a:ext cx="2159919" cy="12959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389F5E-0B63-405C-868A-564D7E6A8113}">
      <dsp:nvSpPr>
        <dsp:cNvPr id="0" name=""/>
        <dsp:cNvSpPr/>
      </dsp:nvSpPr>
      <dsp:spPr>
        <a:xfrm rot="5400000">
          <a:off x="5690706" y="-3037523"/>
          <a:ext cx="2123713" cy="855599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ru-RU" sz="2000" kern="1200" dirty="0" smtClean="0"/>
            <a:t>Предоставляется в 6 населенных пунктах</a:t>
          </a:r>
          <a:endParaRPr lang="ru-RU" sz="2000" b="0" kern="1200" dirty="0"/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ru-RU" sz="2000" kern="1200" dirty="0" smtClean="0"/>
            <a:t>В </a:t>
          </a:r>
          <a:r>
            <a:rPr lang="ru-RU" sz="2000" kern="1200" dirty="0" err="1" smtClean="0"/>
            <a:t>с.Аскиз</a:t>
          </a:r>
          <a:r>
            <a:rPr lang="ru-RU" sz="2000" kern="1200" dirty="0" smtClean="0"/>
            <a:t> и </a:t>
          </a:r>
          <a:r>
            <a:rPr lang="ru-RU" sz="2000" kern="1200" dirty="0" err="1" smtClean="0"/>
            <a:t>с.Бельтирское</a:t>
          </a:r>
          <a:r>
            <a:rPr lang="ru-RU" sz="2000" kern="1200" dirty="0" smtClean="0"/>
            <a:t> – в сетевых магазинах «Пятерочка», в сёлах </a:t>
          </a:r>
          <a:r>
            <a:rPr lang="ru-RU" sz="2000" kern="1200" dirty="0" err="1" smtClean="0"/>
            <a:t>Балыкса</a:t>
          </a:r>
          <a:r>
            <a:rPr lang="ru-RU" sz="2000" kern="1200" dirty="0" smtClean="0"/>
            <a:t>, </a:t>
          </a:r>
          <a:r>
            <a:rPr lang="ru-RU" sz="2000" kern="1200" dirty="0" err="1" smtClean="0"/>
            <a:t>Усть-Чуль</a:t>
          </a:r>
          <a:r>
            <a:rPr lang="ru-RU" sz="2000" kern="1200" dirty="0" smtClean="0"/>
            <a:t>, </a:t>
          </a:r>
          <a:r>
            <a:rPr lang="ru-RU" sz="2000" kern="1200" dirty="0" err="1" smtClean="0"/>
            <a:t>Усть-Камышта</a:t>
          </a:r>
          <a:r>
            <a:rPr lang="ru-RU" sz="2000" kern="1200" dirty="0" smtClean="0"/>
            <a:t> и </a:t>
          </a:r>
          <a:r>
            <a:rPr lang="ru-RU" sz="2000" kern="1200" dirty="0" err="1" smtClean="0"/>
            <a:t>Усть-Есь</a:t>
          </a:r>
          <a:r>
            <a:rPr lang="ru-RU" sz="2000" kern="1200" dirty="0" smtClean="0"/>
            <a:t> – в магазинах индивидуальных предпринимателей.</a:t>
          </a:r>
          <a:endParaRPr lang="ru-RU" sz="2000" b="0" kern="1200" dirty="0"/>
        </a:p>
      </dsp:txBody>
      <dsp:txXfrm rot="-5400000">
        <a:off x="2474568" y="282286"/>
        <a:ext cx="8452319" cy="1916371"/>
      </dsp:txXfrm>
    </dsp:sp>
    <dsp:sp modelId="{9DDB703B-42CB-479F-BD6C-7FA2E04A9D7A}">
      <dsp:nvSpPr>
        <dsp:cNvPr id="0" name=""/>
        <dsp:cNvSpPr/>
      </dsp:nvSpPr>
      <dsp:spPr>
        <a:xfrm>
          <a:off x="0" y="96353"/>
          <a:ext cx="2484788" cy="22386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/>
            <a:t>Сервис «наличные на кассе»</a:t>
          </a:r>
          <a:endParaRPr lang="ru-RU" sz="1800" b="1" kern="1200" dirty="0"/>
        </a:p>
      </dsp:txBody>
      <dsp:txXfrm>
        <a:off x="109283" y="205636"/>
        <a:ext cx="2266222" cy="2020107"/>
      </dsp:txXfrm>
    </dsp:sp>
    <dsp:sp modelId="{6188CDB2-DFC1-4D28-A031-BE226262D007}">
      <dsp:nvSpPr>
        <dsp:cNvPr id="0" name=""/>
        <dsp:cNvSpPr/>
      </dsp:nvSpPr>
      <dsp:spPr>
        <a:xfrm rot="5400000">
          <a:off x="5650822" y="-781417"/>
          <a:ext cx="2136611" cy="864640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just" defTabSz="8890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ru-RU" sz="2000" kern="1200" dirty="0" smtClean="0"/>
            <a:t>Не требуется дополнительное оборудование</a:t>
          </a:r>
          <a:endParaRPr lang="ru-RU" sz="2000" kern="1200" dirty="0">
            <a:solidFill>
              <a:schemeClr val="tx1"/>
            </a:solidFill>
          </a:endParaRPr>
        </a:p>
        <a:p>
          <a:pPr marL="228600" lvl="1" indent="-228600" algn="just" defTabSz="8890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ru-RU" sz="2000" kern="1200" dirty="0" smtClean="0"/>
            <a:t>Только дополнительное соглашение с банком и наклейка с </a:t>
          </a:r>
          <a:r>
            <a:rPr lang="en-US" sz="2000" kern="1200" dirty="0" smtClean="0"/>
            <a:t>QR</a:t>
          </a:r>
          <a:r>
            <a:rPr lang="ru-RU" sz="2000" kern="1200" dirty="0" smtClean="0"/>
            <a:t>-кодом</a:t>
          </a:r>
          <a:endParaRPr lang="ru-RU" sz="2000" kern="1200" dirty="0">
            <a:solidFill>
              <a:schemeClr val="tx1"/>
            </a:solidFill>
          </a:endParaRPr>
        </a:p>
      </dsp:txBody>
      <dsp:txXfrm rot="-5400000">
        <a:off x="2395924" y="2577782"/>
        <a:ext cx="8542108" cy="1928009"/>
      </dsp:txXfrm>
    </dsp:sp>
    <dsp:sp modelId="{E9B3374D-11D6-4FF6-B003-596A26180933}">
      <dsp:nvSpPr>
        <dsp:cNvPr id="0" name=""/>
        <dsp:cNvSpPr/>
      </dsp:nvSpPr>
      <dsp:spPr>
        <a:xfrm>
          <a:off x="661" y="2446234"/>
          <a:ext cx="2394599" cy="22386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/>
            <a:t>Использование СБП при оплате товаров/услуг</a:t>
          </a:r>
          <a:endParaRPr lang="ru-RU" sz="1800" b="1" kern="1200" dirty="0"/>
        </a:p>
      </dsp:txBody>
      <dsp:txXfrm>
        <a:off x="109944" y="2555517"/>
        <a:ext cx="2176033" cy="202010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389F5E-0B63-405C-868A-564D7E6A8113}">
      <dsp:nvSpPr>
        <dsp:cNvPr id="0" name=""/>
        <dsp:cNvSpPr/>
      </dsp:nvSpPr>
      <dsp:spPr>
        <a:xfrm rot="5400000">
          <a:off x="5998778" y="-3447346"/>
          <a:ext cx="1876112" cy="87751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12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2000" b="0" kern="1200" dirty="0" smtClean="0"/>
            <a:t>Потребность населения в финансовых услугах</a:t>
          </a:r>
          <a:endParaRPr lang="ru-RU" sz="2000" b="0" kern="1200" dirty="0"/>
        </a:p>
        <a:p>
          <a:pPr marL="228600" lvl="1" indent="-228600" algn="l" defTabSz="889000">
            <a:lnSpc>
              <a:spcPct val="12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2000" b="0" kern="1200" dirty="0" smtClean="0"/>
            <a:t>Качество сети Интернет</a:t>
          </a:r>
          <a:endParaRPr lang="ru-RU" sz="2000" b="0" kern="1200" dirty="0"/>
        </a:p>
        <a:p>
          <a:pPr marL="228600" lvl="1" indent="-228600" algn="l" defTabSz="889000">
            <a:lnSpc>
              <a:spcPct val="12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2000" b="0" kern="1200" dirty="0" smtClean="0"/>
            <a:t>Необходимость организации выездных форматов обслуживания</a:t>
          </a:r>
          <a:endParaRPr lang="ru-RU" sz="2000" b="0" kern="1200" dirty="0"/>
        </a:p>
        <a:p>
          <a:pPr marL="228600" lvl="1" indent="-228600" algn="l" defTabSz="889000">
            <a:lnSpc>
              <a:spcPct val="12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2000" b="0" kern="1200" dirty="0" smtClean="0"/>
            <a:t>Потребность в расширении сервиса «наличные на кассе»</a:t>
          </a:r>
          <a:endParaRPr lang="ru-RU" sz="2000" b="0" kern="1200" dirty="0"/>
        </a:p>
        <a:p>
          <a:pPr marL="228600" lvl="1" indent="-228600" algn="l" defTabSz="889000">
            <a:lnSpc>
              <a:spcPct val="12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2000" b="0" kern="1200" dirty="0" smtClean="0"/>
            <a:t>Неработоспособность оборудования</a:t>
          </a:r>
          <a:endParaRPr lang="ru-RU" sz="2000" b="0" kern="1200" dirty="0"/>
        </a:p>
      </dsp:txBody>
      <dsp:txXfrm rot="-5400000">
        <a:off x="2549242" y="93774"/>
        <a:ext cx="8683600" cy="1692944"/>
      </dsp:txXfrm>
    </dsp:sp>
    <dsp:sp modelId="{9DDB703B-42CB-479F-BD6C-7FA2E04A9D7A}">
      <dsp:nvSpPr>
        <dsp:cNvPr id="0" name=""/>
        <dsp:cNvSpPr/>
      </dsp:nvSpPr>
      <dsp:spPr>
        <a:xfrm>
          <a:off x="0" y="220230"/>
          <a:ext cx="2548445" cy="15225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Предоставление обратной связи</a:t>
          </a:r>
          <a:endParaRPr lang="ru-RU" sz="1800" b="1" kern="1200" dirty="0"/>
        </a:p>
      </dsp:txBody>
      <dsp:txXfrm>
        <a:off x="74326" y="294556"/>
        <a:ext cx="2399793" cy="1373925"/>
      </dsp:txXfrm>
    </dsp:sp>
    <dsp:sp modelId="{6188CDB2-DFC1-4D28-A031-BE226262D007}">
      <dsp:nvSpPr>
        <dsp:cNvPr id="0" name=""/>
        <dsp:cNvSpPr/>
      </dsp:nvSpPr>
      <dsp:spPr>
        <a:xfrm rot="5400000">
          <a:off x="6431353" y="-1803916"/>
          <a:ext cx="1022631" cy="876052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just" defTabSz="889000">
            <a:lnSpc>
              <a:spcPct val="12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2000" kern="1200" dirty="0" smtClean="0"/>
            <a:t>Информирование населения о работе Точек</a:t>
          </a:r>
          <a:endParaRPr lang="ru-RU" sz="2000" kern="1200" dirty="0">
            <a:solidFill>
              <a:schemeClr val="tx1"/>
            </a:solidFill>
          </a:endParaRPr>
        </a:p>
        <a:p>
          <a:pPr marL="228600" lvl="1" indent="-228600" algn="just" defTabSz="889000">
            <a:lnSpc>
              <a:spcPct val="12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2000" kern="1200" dirty="0" smtClean="0"/>
            <a:t>Содействие развитию работы библиотек</a:t>
          </a:r>
          <a:endParaRPr lang="ru-RU" sz="2000" kern="1200" dirty="0">
            <a:solidFill>
              <a:schemeClr val="tx1"/>
            </a:solidFill>
          </a:endParaRPr>
        </a:p>
      </dsp:txBody>
      <dsp:txXfrm rot="-5400000">
        <a:off x="2562408" y="2114950"/>
        <a:ext cx="8710602" cy="922789"/>
      </dsp:txXfrm>
    </dsp:sp>
    <dsp:sp modelId="{E9B3374D-11D6-4FF6-B003-596A26180933}">
      <dsp:nvSpPr>
        <dsp:cNvPr id="0" name=""/>
        <dsp:cNvSpPr/>
      </dsp:nvSpPr>
      <dsp:spPr>
        <a:xfrm>
          <a:off x="797" y="1935937"/>
          <a:ext cx="2554221" cy="12181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/>
            <a:t>Развитие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Точек доступности финансовых услуг</a:t>
          </a:r>
          <a:endParaRPr lang="ru-RU" sz="1800" b="1" kern="1200" dirty="0"/>
        </a:p>
      </dsp:txBody>
      <dsp:txXfrm>
        <a:off x="60263" y="1995403"/>
        <a:ext cx="2435289" cy="1099230"/>
      </dsp:txXfrm>
    </dsp:sp>
    <dsp:sp modelId="{FAD12D0E-AA9F-43C5-B38A-03E83EDC86C5}">
      <dsp:nvSpPr>
        <dsp:cNvPr id="0" name=""/>
        <dsp:cNvSpPr/>
      </dsp:nvSpPr>
      <dsp:spPr>
        <a:xfrm rot="5400000">
          <a:off x="6241128" y="-371193"/>
          <a:ext cx="1433722" cy="872746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just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2000" kern="1200" dirty="0" smtClean="0"/>
            <a:t>Трансляция запроса на проведение обучающих мероприятий для населения</a:t>
          </a:r>
          <a:endParaRPr lang="ru-RU" sz="2000" kern="1200" dirty="0"/>
        </a:p>
        <a:p>
          <a:pPr marL="228600" lvl="1" indent="-228600" algn="just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Помощь в оповещении и сборе населения</a:t>
          </a:r>
          <a:endParaRPr lang="ru-RU" sz="2000" kern="1200" dirty="0"/>
        </a:p>
      </dsp:txBody>
      <dsp:txXfrm rot="-5400000">
        <a:off x="2594256" y="3345668"/>
        <a:ext cx="8657479" cy="1293744"/>
      </dsp:txXfrm>
    </dsp:sp>
    <dsp:sp modelId="{B16E8EE3-9C91-472A-99D4-BB9F8E3B6574}">
      <dsp:nvSpPr>
        <dsp:cNvPr id="0" name=""/>
        <dsp:cNvSpPr/>
      </dsp:nvSpPr>
      <dsp:spPr>
        <a:xfrm>
          <a:off x="797" y="3315510"/>
          <a:ext cx="2593458" cy="13540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Продвижение финансовой грамотности среди населения</a:t>
          </a:r>
          <a:endParaRPr lang="ru-RU" sz="1800" b="1" kern="1200" dirty="0"/>
        </a:p>
      </dsp:txBody>
      <dsp:txXfrm>
        <a:off x="66897" y="3381610"/>
        <a:ext cx="2461258" cy="122186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389F5E-0B63-405C-868A-564D7E6A8113}">
      <dsp:nvSpPr>
        <dsp:cNvPr id="0" name=""/>
        <dsp:cNvSpPr/>
      </dsp:nvSpPr>
      <dsp:spPr>
        <a:xfrm rot="5400000">
          <a:off x="6261358" y="-2421604"/>
          <a:ext cx="1368839" cy="778510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en-US" sz="2000" kern="1200" dirty="0" smtClean="0"/>
            <a:t>e-mail: </a:t>
          </a:r>
          <a:r>
            <a:rPr lang="ru-RU" sz="2000" kern="1200" dirty="0" smtClean="0">
              <a:hlinkClick xmlns:r="http://schemas.openxmlformats.org/officeDocument/2006/relationships" r:id="rId1"/>
            </a:rPr>
            <a:t>95</a:t>
          </a:r>
          <a:r>
            <a:rPr lang="en-US" sz="2000" kern="1200" dirty="0" smtClean="0">
              <a:hlinkClick xmlns:r="http://schemas.openxmlformats.org/officeDocument/2006/relationships" r:id="rId1"/>
            </a:rPr>
            <a:t>nb@cbr.ru</a:t>
          </a:r>
          <a:r>
            <a:rPr lang="en-US" sz="2000" kern="1200" dirty="0" smtClean="0"/>
            <a:t> </a:t>
          </a:r>
          <a:r>
            <a:rPr lang="ru-RU" sz="2000" kern="1200" dirty="0" smtClean="0"/>
            <a:t>с пометкой «Для СПСР»</a:t>
          </a:r>
          <a:endParaRPr lang="ru-RU" sz="2000" b="0" kern="1200" dirty="0"/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ru-RU" sz="2000" kern="1200" dirty="0" smtClean="0"/>
            <a:t>по телефону: 8(3902) 29-27-25</a:t>
          </a:r>
          <a:endParaRPr lang="ru-RU" sz="2000" b="0" kern="1200" dirty="0"/>
        </a:p>
      </dsp:txBody>
      <dsp:txXfrm rot="-5400000">
        <a:off x="3053224" y="853351"/>
        <a:ext cx="7718288" cy="1235197"/>
      </dsp:txXfrm>
    </dsp:sp>
    <dsp:sp modelId="{9DDB703B-42CB-479F-BD6C-7FA2E04A9D7A}">
      <dsp:nvSpPr>
        <dsp:cNvPr id="0" name=""/>
        <dsp:cNvSpPr/>
      </dsp:nvSpPr>
      <dsp:spPr>
        <a:xfrm>
          <a:off x="190082" y="686497"/>
          <a:ext cx="2872786" cy="15130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l" defTabSz="12446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800" b="1" kern="1200" dirty="0" smtClean="0"/>
            <a:t>Как с нами связаться?</a:t>
          </a:r>
          <a:endParaRPr lang="ru-RU" sz="2800" b="1" kern="1200" dirty="0"/>
        </a:p>
      </dsp:txBody>
      <dsp:txXfrm>
        <a:off x="263942" y="760357"/>
        <a:ext cx="2725066" cy="1365315"/>
      </dsp:txXfrm>
    </dsp:sp>
    <dsp:sp modelId="{C275AD6C-7AE1-4C9F-BF1A-CE45328EA139}">
      <dsp:nvSpPr>
        <dsp:cNvPr id="0" name=""/>
        <dsp:cNvSpPr/>
      </dsp:nvSpPr>
      <dsp:spPr>
        <a:xfrm rot="5400000">
          <a:off x="6084657" y="-696721"/>
          <a:ext cx="1743855" cy="778708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ru-RU" sz="2100" b="1" kern="1200" dirty="0" smtClean="0"/>
            <a:t>Шулбаев Пётр Анатольевич, заведующий сектором</a:t>
          </a:r>
          <a:endParaRPr lang="ru-RU" sz="21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ru-RU" sz="2000" b="0" kern="1200" dirty="0" smtClean="0"/>
            <a:t>Раздобреева Валентина Витальевна, главный экономист</a:t>
          </a:r>
          <a:endParaRPr lang="ru-RU" sz="2000" b="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ru-RU" sz="2000" b="0" kern="1200" dirty="0" smtClean="0"/>
            <a:t>Бахтина Елена Юрьевна, ведущий экономист</a:t>
          </a:r>
          <a:endParaRPr lang="ru-RU" sz="2000" b="0" kern="1200" dirty="0"/>
        </a:p>
      </dsp:txBody>
      <dsp:txXfrm rot="-5400000">
        <a:off x="3063041" y="2410023"/>
        <a:ext cx="7701960" cy="1573599"/>
      </dsp:txXfrm>
    </dsp:sp>
    <dsp:sp modelId="{81B52059-3D7D-45ED-8FB1-5A8B81524D0B}">
      <dsp:nvSpPr>
        <dsp:cNvPr id="0" name=""/>
        <dsp:cNvSpPr/>
      </dsp:nvSpPr>
      <dsp:spPr>
        <a:xfrm>
          <a:off x="190082" y="2439003"/>
          <a:ext cx="2870838" cy="15120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К кому обращаться?</a:t>
          </a:r>
          <a:endParaRPr lang="ru-RU" sz="2800" b="1" kern="1200" dirty="0"/>
        </a:p>
      </dsp:txBody>
      <dsp:txXfrm>
        <a:off x="263892" y="2512813"/>
        <a:ext cx="2723218" cy="13643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0.79427</cdr:x>
      <cdr:y>0.24251</cdr:y>
    </cdr:from>
    <cdr:to>
      <cdr:x>1</cdr:x>
      <cdr:y>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526516" y="990180"/>
          <a:ext cx="1431499" cy="3092920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>
            <a:lumMod val="40000"/>
            <a:lumOff val="60000"/>
            <a:alpha val="33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0.3431</cdr:x>
      <cdr:y>0.2767</cdr:y>
    </cdr:from>
    <cdr:to>
      <cdr:x>0.39335</cdr:x>
      <cdr:y>0.2767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 flipV="1">
          <a:off x="2155378" y="690514"/>
          <a:ext cx="315679" cy="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0.35692</cdr:x>
      <cdr:y>0.29787</cdr:y>
    </cdr:from>
    <cdr:to>
      <cdr:x>0.90821</cdr:x>
      <cdr:y>0.82966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21411" y="697944"/>
          <a:ext cx="3276601" cy="124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solidFill>
                <a:schemeClr val="accent1"/>
              </a:solidFill>
            </a:rPr>
            <a:t>совместное </a:t>
          </a:r>
        </a:p>
        <a:p xmlns:a="http://schemas.openxmlformats.org/drawingml/2006/main">
          <a:r>
            <a:rPr lang="ru-RU" sz="2400" b="1" dirty="0" smtClean="0">
              <a:solidFill>
                <a:schemeClr val="accent1"/>
              </a:solidFill>
            </a:rPr>
            <a:t>с пользователями</a:t>
          </a:r>
        </a:p>
        <a:p xmlns:a="http://schemas.openxmlformats.org/drawingml/2006/main">
          <a:r>
            <a:rPr lang="ru-RU" sz="2400" b="1" dirty="0" smtClean="0">
              <a:solidFill>
                <a:schemeClr val="accent2"/>
              </a:solidFill>
            </a:rPr>
            <a:t>только библиотекарями</a:t>
          </a:r>
          <a:endParaRPr lang="ru-RU" sz="2400" b="1" dirty="0">
            <a:solidFill>
              <a:schemeClr val="accent2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8135"/>
          </a:xfrm>
          <a:prstGeom prst="rect">
            <a:avLst/>
          </a:prstGeom>
        </p:spPr>
        <p:txBody>
          <a:bodyPr vert="horz" lIns="92126" tIns="46063" rIns="92126" bIns="4606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8135"/>
          </a:xfrm>
          <a:prstGeom prst="rect">
            <a:avLst/>
          </a:prstGeom>
        </p:spPr>
        <p:txBody>
          <a:bodyPr vert="horz" lIns="92126" tIns="46063" rIns="92126" bIns="46063" rtlCol="0"/>
          <a:lstStyle>
            <a:lvl1pPr algn="r">
              <a:defRPr sz="1200"/>
            </a:lvl1pPr>
          </a:lstStyle>
          <a:p>
            <a:fld id="{31A7E530-0CBA-48EB-B17D-91110B96F5C6}" type="datetimeFigureOut">
              <a:rPr lang="ru-RU" smtClean="0"/>
              <a:t>26/06/2024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26" tIns="46063" rIns="92126" bIns="4606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9"/>
            <a:ext cx="5438140" cy="3909239"/>
          </a:xfrm>
          <a:prstGeom prst="rect">
            <a:avLst/>
          </a:prstGeom>
        </p:spPr>
        <p:txBody>
          <a:bodyPr vert="horz" lIns="92126" tIns="46063" rIns="92126" bIns="4606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30091"/>
            <a:ext cx="2945659" cy="498134"/>
          </a:xfrm>
          <a:prstGeom prst="rect">
            <a:avLst/>
          </a:prstGeom>
        </p:spPr>
        <p:txBody>
          <a:bodyPr vert="horz" lIns="92126" tIns="46063" rIns="92126" bIns="4606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30091"/>
            <a:ext cx="2945659" cy="498134"/>
          </a:xfrm>
          <a:prstGeom prst="rect">
            <a:avLst/>
          </a:prstGeom>
        </p:spPr>
        <p:txBody>
          <a:bodyPr vert="horz" lIns="92126" tIns="46063" rIns="92126" bIns="46063" rtlCol="0" anchor="b"/>
          <a:lstStyle>
            <a:lvl1pPr algn="r">
              <a:defRPr sz="1200"/>
            </a:lvl1pPr>
          </a:lstStyle>
          <a:p>
            <a:fld id="{F2904BCD-10C8-42A5-ABBA-D5D1FBF78B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491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932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Состояние финансовой доступности в каждом населенном пункте определяется как возможностью использования (наличие инфраструктуры – подразделения банков и Почты России, банкоматы, терминалы оплаты в ТСП, наличие сети Интернет, транспортная доступность), так и готовностью использования финансовых инструментов  (грамотность населения, знание о том, как безопасно и выгодно использовать финансовые инструменты, осознание как выгод, так и рисков их использования).</a:t>
            </a:r>
          </a:p>
          <a:p>
            <a:r>
              <a:rPr lang="ru-RU" dirty="0" smtClean="0"/>
              <a:t>Со стороны государства созданы условия для массового использования финансовых услуг в онлайн режиме и в цифровом формате.</a:t>
            </a:r>
            <a:r>
              <a:rPr lang="ru-RU" baseline="0" dirty="0" smtClean="0"/>
              <a:t> </a:t>
            </a:r>
            <a:r>
              <a:rPr lang="ru-RU" dirty="0" smtClean="0"/>
              <a:t>Созданы и развиваются цифровые финансовые сервисы: система быстрых</a:t>
            </a:r>
            <a:r>
              <a:rPr lang="ru-RU" baseline="0" dirty="0" smtClean="0"/>
              <a:t> платежей (</a:t>
            </a:r>
            <a:r>
              <a:rPr lang="ru-RU" dirty="0" smtClean="0"/>
              <a:t>СБП), цифровое ОСАГО, </a:t>
            </a:r>
            <a:r>
              <a:rPr lang="ru-RU" dirty="0" err="1" smtClean="0"/>
              <a:t>Маркетплейс</a:t>
            </a:r>
            <a:r>
              <a:rPr lang="ru-RU" dirty="0" smtClean="0"/>
              <a:t>, Цифровой профиль, единая биометрическая система (ЕБС).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585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1200" dirty="0" smtClean="0">
                <a:solidFill>
                  <a:srgbClr val="FF0000"/>
                </a:solidFill>
              </a:rPr>
              <a:t>Отсутствует полностью инфраструктура – в 38 населенных</a:t>
            </a:r>
            <a:r>
              <a:rPr lang="ru-RU" sz="1200" baseline="0" dirty="0" smtClean="0">
                <a:solidFill>
                  <a:srgbClr val="FF0000"/>
                </a:solidFill>
              </a:rPr>
              <a:t> пунктах (3123 жителя). При этом с населением до 50 жителей – 20 НП (), от 50 до 100 -  9 (642 жителя), 101 – 250 - 6 (931 житель, аал </a:t>
            </a:r>
            <a:r>
              <a:rPr lang="ru-RU" sz="1200" baseline="0" dirty="0" err="1" smtClean="0">
                <a:solidFill>
                  <a:srgbClr val="FF0000"/>
                </a:solidFill>
              </a:rPr>
              <a:t>Анхаков</a:t>
            </a:r>
            <a:r>
              <a:rPr lang="ru-RU" sz="1200" baseline="0" dirty="0" smtClean="0">
                <a:solidFill>
                  <a:srgbClr val="FF0000"/>
                </a:solidFill>
              </a:rPr>
              <a:t>,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аал Бейка, аал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Усть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-База, с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Камышта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аал Верхняя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Тёя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аал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Илиморов</a:t>
            </a:r>
            <a:r>
              <a:rPr lang="ru-RU" sz="1200" baseline="0" dirty="0" smtClean="0">
                <a:solidFill>
                  <a:srgbClr val="FF0000"/>
                </a:solidFill>
              </a:rPr>
              <a:t>), свыше 250 – 3 (1160 жителей, </a:t>
            </a:r>
            <a:r>
              <a:rPr lang="ru-RU" sz="1200" baseline="0" dirty="0" err="1" smtClean="0">
                <a:solidFill>
                  <a:srgbClr val="FF0000"/>
                </a:solidFill>
              </a:rPr>
              <a:t>д.Луговая</a:t>
            </a:r>
            <a:r>
              <a:rPr lang="ru-RU" sz="1200" baseline="0" dirty="0" smtClean="0">
                <a:solidFill>
                  <a:srgbClr val="FF0000"/>
                </a:solidFill>
              </a:rPr>
              <a:t>, аал Верхняя База, аал Сафронов)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ru-RU" dirty="0" smtClean="0"/>
              <a:t>  </a:t>
            </a:r>
            <a:endParaRPr lang="ru-RU" sz="1200" dirty="0" smtClean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</a:pPr>
            <a:r>
              <a:rPr lang="ru-RU" sz="1200" dirty="0" smtClean="0">
                <a:solidFill>
                  <a:srgbClr val="FF0000"/>
                </a:solidFill>
              </a:rPr>
              <a:t>Почта России расположена в 13 НП из 38,</a:t>
            </a:r>
            <a:endParaRPr lang="ru-RU" sz="1200" kern="1200" dirty="0">
              <a:solidFill>
                <a:schemeClr val="accent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349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«Финансовая грамотность" - основные знания, умения и навыки, необходимые для принятия финансовых решений в целях достижения финансового благополучия и управления финансовыми рисками.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Устойчивое повышение качества и уровня жизни граждан требует повышения финансовой грамотности и формирования финансовой культуры, обеспечения финансового благополучия граждан, осознанного использования ими финансовых продуктов и услуг, разумного принятия финансовых решений, инвестирования и управления рисками. </a:t>
            </a:r>
            <a:r>
              <a:rPr lang="ru-RU" dirty="0" smtClean="0"/>
              <a:t>Учитывая текущие тренды в </a:t>
            </a:r>
            <a:r>
              <a:rPr lang="ru-RU" dirty="0" err="1" smtClean="0"/>
              <a:t>цифровизации</a:t>
            </a:r>
            <a:r>
              <a:rPr lang="ru-RU" dirty="0" smtClean="0"/>
              <a:t> всех областей деятельности, ухода от физического присутствия</a:t>
            </a:r>
            <a:r>
              <a:rPr lang="ru-RU" baseline="0" dirty="0" smtClean="0"/>
              <a:t> подразделений </a:t>
            </a:r>
            <a:r>
              <a:rPr lang="ru-RU" dirty="0" smtClean="0"/>
              <a:t>кредитных организаций на местах, перевода операций в онлайн, очень важно подготовить население к новым для него форматам получения услуг. </a:t>
            </a:r>
          </a:p>
          <a:p>
            <a:r>
              <a:rPr lang="ru-RU" dirty="0" smtClean="0"/>
              <a:t>От муниципальных ОИВ требуется формирование запроса на проведение целевых мероприятий, сбор граждан. Тогда возможен подбор наиболее подготовленных спикеров и организация очного мероприятия.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507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10000"/>
              </a:lnSpc>
            </a:pPr>
            <a:r>
              <a:rPr lang="ru-RU" sz="1200" dirty="0" smtClean="0">
                <a:solidFill>
                  <a:schemeClr val="bg1"/>
                </a:solidFill>
              </a:rPr>
              <a:t>В Республике Хакасия создана рабочая группа по повышению финансовой доступности в сельской местности и отдаленных, малонаселенных и труднодоступных территориях. В рабочую группу вошли представители Банка России,</a:t>
            </a:r>
            <a:r>
              <a:rPr lang="en-US" sz="1200" baseline="0" dirty="0" smtClean="0">
                <a:solidFill>
                  <a:schemeClr val="bg1"/>
                </a:solidFill>
              </a:rPr>
              <a:t> </a:t>
            </a:r>
            <a:r>
              <a:rPr lang="ru-RU" sz="1200" dirty="0" smtClean="0">
                <a:solidFill>
                  <a:schemeClr val="bg1"/>
                </a:solidFill>
              </a:rPr>
              <a:t>Государственного комитета цифрового развития и связи Республики Хакасия, кредитных организаций, ПАО «Ростелеком». Используя возможности и полномочия членов рабочей группы администрации сельских поселений могут решать свои проблемы в части доступа к финансовым услугам и части продвижения</a:t>
            </a:r>
            <a:r>
              <a:rPr lang="ru-RU" sz="1200" baseline="0" dirty="0" smtClean="0">
                <a:solidFill>
                  <a:schemeClr val="bg1"/>
                </a:solidFill>
              </a:rPr>
              <a:t> финансовой грамотности среди населения.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36379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Ок</a:t>
            </a:r>
          </a:p>
          <a:p>
            <a:r>
              <a:rPr lang="ru-RU" sz="1200" dirty="0" smtClean="0"/>
              <a:t>Сервис «наличные на карте» предоставляется в 6 населенных пунктах. В районном центре в магазинах «Пятерочка». В остальных населенных пунктах – в отделениях почтовой связи. От муниципальных властей необходимо доведение</a:t>
            </a:r>
            <a:r>
              <a:rPr lang="ru-RU" sz="1200" baseline="0" dirty="0" smtClean="0"/>
              <a:t> до кредитных организаций необходимости продвижения сервиса в населенном пункте и </a:t>
            </a:r>
            <a:r>
              <a:rPr lang="ru-RU" sz="1200" dirty="0" smtClean="0"/>
              <a:t>содействие в работе</a:t>
            </a:r>
            <a:r>
              <a:rPr lang="ru-RU" sz="1200" baseline="0" dirty="0" smtClean="0"/>
              <a:t> с предпринимателем.</a:t>
            </a:r>
            <a:endParaRPr lang="ru-RU" sz="1200" dirty="0" smtClean="0"/>
          </a:p>
          <a:p>
            <a:endParaRPr lang="ru-RU" sz="1200" dirty="0" smtClean="0"/>
          </a:p>
          <a:p>
            <a:r>
              <a:rPr lang="ru-RU" sz="1200" dirty="0" smtClean="0"/>
              <a:t>При нежелании предпринимателя устанавливать оборудование для приема банковских карт, возможна организация приема платежей через СБП посредством </a:t>
            </a:r>
            <a:r>
              <a:rPr lang="en-US" sz="1200" dirty="0" smtClean="0"/>
              <a:t>QR</a:t>
            </a:r>
            <a:r>
              <a:rPr lang="ru-RU" sz="1200" dirty="0" smtClean="0"/>
              <a:t>-кодов. Для этого не требуется специальное оборудование. Нужно только заключить дополнительное соглашение с банком и разместить наклейку с </a:t>
            </a:r>
            <a:r>
              <a:rPr lang="en-US" sz="1200" dirty="0" smtClean="0"/>
              <a:t>QR</a:t>
            </a:r>
            <a:r>
              <a:rPr lang="ru-RU" sz="1200" dirty="0" smtClean="0"/>
              <a:t>-кодом на видном месте. Но есть некоторые</a:t>
            </a:r>
            <a:r>
              <a:rPr lang="ru-RU" sz="1200" baseline="0" dirty="0" smtClean="0"/>
              <a:t> </a:t>
            </a:r>
            <a:r>
              <a:rPr lang="ru-RU" sz="1200" dirty="0" smtClean="0"/>
              <a:t>нюансы</a:t>
            </a:r>
            <a:r>
              <a:rPr lang="ru-RU" sz="1200" baseline="0" dirty="0" smtClean="0"/>
              <a:t>. Первое: не все могут воспользоваться, так как требуется смартфон для сканирования </a:t>
            </a:r>
            <a:r>
              <a:rPr lang="en-US" sz="1200" baseline="0" dirty="0" smtClean="0"/>
              <a:t>QR-</a:t>
            </a:r>
            <a:r>
              <a:rPr lang="ru-RU" sz="1200" baseline="0" dirty="0" smtClean="0"/>
              <a:t>кода и совершения оплаты. И второе: если предприниматели на патентной системе, то требуется получить патент на дополнительный вид деятельности – стать банковским платежным агентом.</a:t>
            </a:r>
            <a:endParaRPr lang="ru-RU" sz="1200" dirty="0" smtClean="0"/>
          </a:p>
          <a:p>
            <a:endParaRPr lang="ru-RU" sz="120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177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0239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решения задач по расширению финансовой доступности и грамотности крайне важна обратная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связь и знание кто и как может помочь решить проблему. На текущий момент считаем целесообразным определить контактное лицо от каждого муниципального образования по вопросам качества предоставляемых финансовых услуг, чтобы мы могли уже адресно обращаться. И местные органы исполнительной власти могли напрямую либо через это контактное лицо направлять свои запросы и пожелания. </a:t>
            </a:r>
          </a:p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0613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795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76339" y="3797299"/>
            <a:ext cx="4062411" cy="21177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76339" y="6205566"/>
            <a:ext cx="4062411" cy="276197"/>
          </a:xfr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FF4B885-5B69-4FE3-925A-37317C9E4C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7513" y="431800"/>
            <a:ext cx="2414587" cy="5965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459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76339" y="3797299"/>
            <a:ext cx="4062411" cy="21177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76339" y="6205566"/>
            <a:ext cx="4062411" cy="276197"/>
          </a:xfr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5B71E1-4C95-4E0E-82AA-C4C2E1DAE7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75B42C9-D670-446A-9583-BD5571714ED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7513" y="431800"/>
            <a:ext cx="2414587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991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Обложк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:a16="http://schemas.microsoft.com/office/drawing/2014/main" id="{34CC37E1-89DB-F54C-A285-B011317DB0C4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76339" y="3797299"/>
            <a:ext cx="4062411" cy="21177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76339" y="6205566"/>
            <a:ext cx="4062411" cy="276197"/>
          </a:xfr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5B71E1-4C95-4E0E-82AA-C4C2E1DAE7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75B42C9-D670-446A-9583-BD5571714ED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7513" y="431800"/>
            <a:ext cx="2414587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985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>
            <a:extLst>
              <a:ext uri="{FF2B5EF4-FFF2-40B4-BE49-F238E27FC236}">
                <a16:creationId xmlns:a16="http://schemas.microsoft.com/office/drawing/2014/main" id="{868D1A79-0555-C24E-AC19-8597029C75B0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50" y="3797299"/>
            <a:ext cx="4592638" cy="21177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8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0" y="6205566"/>
            <a:ext cx="4592638" cy="276197"/>
          </a:xfr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B0CCE6C-1C13-42E8-8E94-10A9B14A53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7513" y="431800"/>
            <a:ext cx="3649123" cy="90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935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Обложк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>
            <a:extLst>
              <a:ext uri="{FF2B5EF4-FFF2-40B4-BE49-F238E27FC236}">
                <a16:creationId xmlns:a16="http://schemas.microsoft.com/office/drawing/2014/main" id="{20E5DCE5-DCC6-9D49-9FD7-9D01D8772A13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50" y="3797299"/>
            <a:ext cx="4592638" cy="21177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8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0" y="6205566"/>
            <a:ext cx="4592638" cy="276197"/>
          </a:xfr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B0CCE6C-1C13-42E8-8E94-10A9B14A53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7513" y="431800"/>
            <a:ext cx="3649123" cy="90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053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Обложк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50" y="3797299"/>
            <a:ext cx="4592638" cy="21177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8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0" y="6205566"/>
            <a:ext cx="4592638" cy="276197"/>
          </a:xfr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B0CCE6C-1C13-42E8-8E94-10A9B14A53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7513" y="431800"/>
            <a:ext cx="3649123" cy="90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777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Финансы в tech-эпоху. Настоящее и будущее.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8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зисы в 4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Финансы в tech-эпоху. Настоящее и будущее.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8" y="1971675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5" name="Текст 7">
            <a:extLst>
              <a:ext uri="{FF2B5EF4-FFF2-40B4-BE49-F238E27FC236}">
                <a16:creationId xmlns:a16="http://schemas.microsoft.com/office/drawing/2014/main" id="{19A166C2-0FC5-4C62-B1C8-A2E9D3DA3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17875" y="1971675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6" name="Текст 7">
            <a:extLst>
              <a:ext uri="{FF2B5EF4-FFF2-40B4-BE49-F238E27FC236}">
                <a16:creationId xmlns:a16="http://schemas.microsoft.com/office/drawing/2014/main" id="{7DF90D02-C38A-4C8E-BE27-B09AFCC1C4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03950" y="1971675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FDC2D01E-6E23-46AF-88FD-5810F4C0FE1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090025" y="1971675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8" name="Текст 7">
            <a:extLst>
              <a:ext uri="{FF2B5EF4-FFF2-40B4-BE49-F238E27FC236}">
                <a16:creationId xmlns:a16="http://schemas.microsoft.com/office/drawing/2014/main" id="{8CD2E874-F798-449B-AF52-6E51992865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3388" y="4189628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Текст 7">
            <a:extLst>
              <a:ext uri="{FF2B5EF4-FFF2-40B4-BE49-F238E27FC236}">
                <a16:creationId xmlns:a16="http://schemas.microsoft.com/office/drawing/2014/main" id="{8D8FCC09-FB67-4021-814D-A90AB3AA44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17875" y="4189628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0" name="Текст 7">
            <a:extLst>
              <a:ext uri="{FF2B5EF4-FFF2-40B4-BE49-F238E27FC236}">
                <a16:creationId xmlns:a16="http://schemas.microsoft.com/office/drawing/2014/main" id="{F12346B4-8A43-495A-AB40-34684AAD887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3950" y="4189628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1" name="Текст 7">
            <a:extLst>
              <a:ext uri="{FF2B5EF4-FFF2-40B4-BE49-F238E27FC236}">
                <a16:creationId xmlns:a16="http://schemas.microsoft.com/office/drawing/2014/main" id="{5159B785-97A0-4186-AABD-4FE1A5BAF4B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090025" y="4189628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90538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Финансы в tech-эпоху. Настоящее и будущее.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8" y="1971675"/>
            <a:ext cx="5554662" cy="4452938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03951" y="1971675"/>
            <a:ext cx="5554659" cy="4452938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193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изображение в 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Финансы в tech-эпоху. Настоящее и будущее.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8" y="4942103"/>
            <a:ext cx="5554662" cy="1482509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3391" y="1971675"/>
            <a:ext cx="5554659" cy="273367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7" name="Текст 7">
            <a:extLst>
              <a:ext uri="{FF2B5EF4-FFF2-40B4-BE49-F238E27FC236}">
                <a16:creationId xmlns:a16="http://schemas.microsoft.com/office/drawing/2014/main" id="{F2786F94-0219-4D50-AE47-BFADD00557D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03947" y="4942103"/>
            <a:ext cx="5554662" cy="1482509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Рисунок 9">
            <a:extLst>
              <a:ext uri="{FF2B5EF4-FFF2-40B4-BE49-F238E27FC236}">
                <a16:creationId xmlns:a16="http://schemas.microsoft.com/office/drawing/2014/main" id="{08194C61-3908-4D9E-ADA8-AD85B6B49F2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03950" y="1971675"/>
            <a:ext cx="5554659" cy="273367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491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изображение в 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Финансы в tech-эпоху. Настоящее и будущее.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8" y="4942103"/>
            <a:ext cx="3609974" cy="1482509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3392" y="1971675"/>
            <a:ext cx="3609972" cy="273367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11" name="Текст 7">
            <a:extLst>
              <a:ext uri="{FF2B5EF4-FFF2-40B4-BE49-F238E27FC236}">
                <a16:creationId xmlns:a16="http://schemas.microsoft.com/office/drawing/2014/main" id="{DCBD97CA-2B21-43E5-B3A6-4E3A6887B7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79900" y="4942103"/>
            <a:ext cx="3633788" cy="1482509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Рисунок 9">
            <a:extLst>
              <a:ext uri="{FF2B5EF4-FFF2-40B4-BE49-F238E27FC236}">
                <a16:creationId xmlns:a16="http://schemas.microsoft.com/office/drawing/2014/main" id="{9BB48594-CDF5-4760-829E-7067E397D5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79904" y="1971675"/>
            <a:ext cx="3633784" cy="273367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8EDE3255-D331-473E-9F80-45DF45BC78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24820" y="4942103"/>
            <a:ext cx="3633788" cy="1482509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Рисунок 9">
            <a:extLst>
              <a:ext uri="{FF2B5EF4-FFF2-40B4-BE49-F238E27FC236}">
                <a16:creationId xmlns:a16="http://schemas.microsoft.com/office/drawing/2014/main" id="{988FBD5B-1F8B-4DA1-9167-A98867F784D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4824" y="1971675"/>
            <a:ext cx="3633784" cy="273367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094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широкое изображение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Финансы в tech-эпоху. Настоящее и будущее.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9" y="1971675"/>
            <a:ext cx="11325222" cy="1771650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id="{A0A68313-7CA3-4A32-A17E-CB916613E0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3388" y="3990975"/>
            <a:ext cx="11325225" cy="2435225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56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диаграм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Финансы в tech-эпоху. Настоящее и будущее.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8" y="1971675"/>
            <a:ext cx="4591050" cy="4452938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иаграмма 3">
            <a:extLst>
              <a:ext uri="{FF2B5EF4-FFF2-40B4-BE49-F238E27FC236}">
                <a16:creationId xmlns:a16="http://schemas.microsoft.com/office/drawing/2014/main" id="{7D19B8BF-6038-462B-B8EC-3BE4E63232C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03950" y="1971675"/>
            <a:ext cx="2674938" cy="445293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9" name="Диаграмма 3">
            <a:extLst>
              <a:ext uri="{FF2B5EF4-FFF2-40B4-BE49-F238E27FC236}">
                <a16:creationId xmlns:a16="http://schemas.microsoft.com/office/drawing/2014/main" id="{167A4ACF-9947-4AF0-89F5-3536622AB2A3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9090025" y="1971675"/>
            <a:ext cx="2668586" cy="445293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0802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широк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Финансы в tech-эпоху. Настоящее и будущее.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8" y="1971675"/>
            <a:ext cx="3609975" cy="4452938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иаграмма 3">
            <a:extLst>
              <a:ext uri="{FF2B5EF4-FFF2-40B4-BE49-F238E27FC236}">
                <a16:creationId xmlns:a16="http://schemas.microsoft.com/office/drawing/2014/main" id="{7D19B8BF-6038-462B-B8EC-3BE4E63232C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279901" y="1971675"/>
            <a:ext cx="7478712" cy="445293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214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Финансы в tech-эпоху. Настоящее и будущее.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9" y="1971675"/>
            <a:ext cx="2665412" cy="4452938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Таблица 6">
            <a:extLst>
              <a:ext uri="{FF2B5EF4-FFF2-40B4-BE49-F238E27FC236}">
                <a16:creationId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317875" y="1971675"/>
            <a:ext cx="8440738" cy="445293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879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ирокая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Финансы в tech-эпоху. Настоящее и будущее.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Таблица 6">
            <a:extLst>
              <a:ext uri="{FF2B5EF4-FFF2-40B4-BE49-F238E27FC236}">
                <a16:creationId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33387" y="1971675"/>
            <a:ext cx="11325226" cy="445293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9218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широкая таблица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Финансы в tech-эпоху. Настоящее и будущее.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9" y="1971675"/>
            <a:ext cx="11325222" cy="1771650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Таблица 6">
            <a:extLst>
              <a:ext uri="{FF2B5EF4-FFF2-40B4-BE49-F238E27FC236}">
                <a16:creationId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33387" y="4010025"/>
            <a:ext cx="11325226" cy="241458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9973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Шмуцтиту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3797299"/>
            <a:ext cx="5554663" cy="269240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0" y="1971675"/>
            <a:ext cx="5554663" cy="1089027"/>
          </a:xfrm>
        </p:spPr>
        <p:txBody>
          <a:bodyPr anchor="b"/>
          <a:lstStyle>
            <a:lvl1pPr>
              <a:spcBef>
                <a:spcPts val="0"/>
              </a:spcBef>
              <a:defRPr sz="1800" cap="none" spc="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4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5EC893C-D795-4CFC-AFF8-2309A981BD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7513" y="431800"/>
            <a:ext cx="2414587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2531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Шмуцтиту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:a16="http://schemas.microsoft.com/office/drawing/2014/main" id="{D60555C7-2B73-3049-8C33-F281723F5299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3797299"/>
            <a:ext cx="5554663" cy="269240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0" y="1971675"/>
            <a:ext cx="5554663" cy="1089027"/>
          </a:xfrm>
        </p:spPr>
        <p:txBody>
          <a:bodyPr anchor="b"/>
          <a:lstStyle>
            <a:lvl1pPr>
              <a:spcBef>
                <a:spcPts val="0"/>
              </a:spcBef>
              <a:defRPr sz="1800" cap="none" spc="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4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5EC893C-D795-4CFC-AFF8-2309A981BD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7513" y="431800"/>
            <a:ext cx="2414587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909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Шмуцтиту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:a16="http://schemas.microsoft.com/office/drawing/2014/main" id="{149720B7-F087-0D46-8716-D12F8DD56354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3797299"/>
            <a:ext cx="5554663" cy="269240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0" y="1971675"/>
            <a:ext cx="5554663" cy="1089027"/>
          </a:xfrm>
        </p:spPr>
        <p:txBody>
          <a:bodyPr anchor="b"/>
          <a:lstStyle>
            <a:lvl1pPr>
              <a:spcBef>
                <a:spcPts val="0"/>
              </a:spcBef>
              <a:defRPr sz="1800" cap="none" spc="0" baseline="0">
                <a:solidFill>
                  <a:schemeClr val="tx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4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5EC893C-D795-4CFC-AFF8-2309A981BD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7513" y="431800"/>
            <a:ext cx="2414587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3038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Шмуцтитул с подраздел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88049" y="3787775"/>
            <a:ext cx="5770563" cy="2636838"/>
          </a:xfrm>
        </p:spPr>
        <p:txBody>
          <a:bodyPr anchor="t" anchorCtr="0"/>
          <a:lstStyle>
            <a:lvl1pPr marL="216000" marR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 cap="none" spc="30" baseline="0">
                <a:solidFill>
                  <a:schemeClr val="bg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4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1104901"/>
            <a:ext cx="5554663" cy="1965324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C4DB284-29AA-4820-BBD7-507FB00402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7513" y="431800"/>
            <a:ext cx="2414587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394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Шмуцтитул с подраздел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5">
            <a:extLst>
              <a:ext uri="{FF2B5EF4-FFF2-40B4-BE49-F238E27FC236}">
                <a16:creationId xmlns:a16="http://schemas.microsoft.com/office/drawing/2014/main" id="{576F7CF3-5215-9E41-B00F-A2467B5A4064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88049" y="3787775"/>
            <a:ext cx="5770563" cy="2636838"/>
          </a:xfrm>
        </p:spPr>
        <p:txBody>
          <a:bodyPr anchor="t" anchorCtr="0"/>
          <a:lstStyle>
            <a:lvl1pPr marL="216000" marR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 cap="none" spc="30" baseline="0">
                <a:solidFill>
                  <a:schemeClr val="bg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4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1104901"/>
            <a:ext cx="5554663" cy="1965324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C4DB284-29AA-4820-BBD7-507FB00402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7513" y="431800"/>
            <a:ext cx="2414587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091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Шмуцтитул с подраздел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5">
            <a:extLst>
              <a:ext uri="{FF2B5EF4-FFF2-40B4-BE49-F238E27FC236}">
                <a16:creationId xmlns:a16="http://schemas.microsoft.com/office/drawing/2014/main" id="{D893A5DB-B2E0-3B4E-9B24-2C07CA7DBDEE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88049" y="3787775"/>
            <a:ext cx="5770563" cy="2636838"/>
          </a:xfrm>
        </p:spPr>
        <p:txBody>
          <a:bodyPr anchor="t" anchorCtr="0"/>
          <a:lstStyle>
            <a:lvl1pPr marL="216000" marR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 cap="none" spc="30" baseline="0">
                <a:solidFill>
                  <a:schemeClr val="bg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4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1104901"/>
            <a:ext cx="5554663" cy="1965324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C4DB284-29AA-4820-BBD7-507FB00402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7513" y="431800"/>
            <a:ext cx="2414587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6649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лайд с крупным показателем 1">
    <p:bg>
      <p:bgPr>
        <a:gradFill>
          <a:gsLst>
            <a:gs pos="100000">
              <a:schemeClr val="accent2"/>
            </a:gs>
            <a:gs pos="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Финансы в tech-эпоху. Настоящее и будущее.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80C1A66E-447C-497E-B791-484EC723AC3C}"/>
              </a:ext>
            </a:extLst>
          </p:cNvPr>
          <p:cNvCxnSpPr/>
          <p:nvPr userDrawn="1"/>
        </p:nvCxnSpPr>
        <p:spPr>
          <a:xfrm>
            <a:off x="433388" y="863600"/>
            <a:ext cx="11325223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>
            <a:extLst>
              <a:ext uri="{FF2B5EF4-FFF2-40B4-BE49-F238E27FC236}">
                <a16:creationId xmlns:a16="http://schemas.microsoft.com/office/drawing/2014/main" id="{328E8370-30AB-4722-8DBA-593A63598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03949" y="1971675"/>
            <a:ext cx="5554662" cy="4452938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093F2368-AD98-4728-93E4-1B37173036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3390" y="1743075"/>
            <a:ext cx="5554662" cy="1857354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5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4%</a:t>
            </a:r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F859D6E-70E9-4228-98FB-67588EF512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3388" y="431800"/>
            <a:ext cx="1266826" cy="316707"/>
          </a:xfrm>
          <a:prstGeom prst="rect">
            <a:avLst/>
          </a:prstGeom>
        </p:spPr>
      </p:pic>
      <p:sp>
        <p:nvSpPr>
          <p:cNvPr id="16" name="Текст 7">
            <a:extLst>
              <a:ext uri="{FF2B5EF4-FFF2-40B4-BE49-F238E27FC236}">
                <a16:creationId xmlns:a16="http://schemas.microsoft.com/office/drawing/2014/main" id="{35BF7473-8909-436F-9AC2-13A304FD55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3388" y="3838574"/>
            <a:ext cx="5554662" cy="258603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подпись к показателю 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14053001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лайд с крупным показателем 2">
    <p:bg>
      <p:bgPr>
        <a:gradFill>
          <a:gsLst>
            <a:gs pos="100000">
              <a:schemeClr val="accent6"/>
            </a:gs>
            <a:gs pos="0">
              <a:schemeClr val="accent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Финансы в tech-эпоху. Настоящее и будущее.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80C1A66E-447C-497E-B791-484EC723AC3C}"/>
              </a:ext>
            </a:extLst>
          </p:cNvPr>
          <p:cNvCxnSpPr/>
          <p:nvPr userDrawn="1"/>
        </p:nvCxnSpPr>
        <p:spPr>
          <a:xfrm>
            <a:off x="433388" y="863600"/>
            <a:ext cx="11325223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>
            <a:extLst>
              <a:ext uri="{FF2B5EF4-FFF2-40B4-BE49-F238E27FC236}">
                <a16:creationId xmlns:a16="http://schemas.microsoft.com/office/drawing/2014/main" id="{328E8370-30AB-4722-8DBA-593A63598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03949" y="1971675"/>
            <a:ext cx="5554662" cy="4452938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093F2368-AD98-4728-93E4-1B37173036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3390" y="1743075"/>
            <a:ext cx="5554662" cy="1857354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5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4%</a:t>
            </a:r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F859D6E-70E9-4228-98FB-67588EF512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3388" y="431800"/>
            <a:ext cx="1266826" cy="316707"/>
          </a:xfrm>
          <a:prstGeom prst="rect">
            <a:avLst/>
          </a:prstGeom>
        </p:spPr>
      </p:pic>
      <p:sp>
        <p:nvSpPr>
          <p:cNvPr id="16" name="Текст 7">
            <a:extLst>
              <a:ext uri="{FF2B5EF4-FFF2-40B4-BE49-F238E27FC236}">
                <a16:creationId xmlns:a16="http://schemas.microsoft.com/office/drawing/2014/main" id="{35BF7473-8909-436F-9AC2-13A304FD55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3388" y="3838574"/>
            <a:ext cx="5554662" cy="258603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подпись к показателю 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23582350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4743" y="3844925"/>
            <a:ext cx="5770563" cy="2636838"/>
          </a:xfrm>
        </p:spPr>
        <p:txBody>
          <a:bodyPr anchor="b" anchorCtr="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cap="none" spc="30" baseline="0">
                <a:solidFill>
                  <a:schemeClr val="bg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Пункт приема корреспонденции: </a:t>
            </a:r>
          </a:p>
          <a:p>
            <a:pPr lvl="0"/>
            <a:r>
              <a:rPr lang="ru-RU" dirty="0"/>
              <a:t>Москва, </a:t>
            </a:r>
            <a:r>
              <a:rPr lang="ru-RU" dirty="0" err="1"/>
              <a:t>Сандуновский</a:t>
            </a:r>
            <a:r>
              <a:rPr lang="ru-RU" dirty="0"/>
              <a:t> пер., д. 3, стр. 1, телефон +7 495 621-09-61</a:t>
            </a:r>
          </a:p>
          <a:p>
            <a:pPr lvl="0"/>
            <a:r>
              <a:rPr lang="ru-RU" dirty="0"/>
              <a:t>Почтовый адрес: 107016, Москва, ул. Неглинная, д. 12</a:t>
            </a:r>
          </a:p>
          <a:p>
            <a:pPr lvl="0"/>
            <a:r>
              <a:rPr lang="ru-RU" dirty="0"/>
              <a:t>Контактный центр: 8 800 250-40-72, +7 495 771-91-00</a:t>
            </a:r>
          </a:p>
          <a:p>
            <a:pPr lvl="0"/>
            <a:r>
              <a:rPr lang="ru-RU" dirty="0"/>
              <a:t>Факс: +7 495 621-64-65, +7 495 621-62-88</a:t>
            </a:r>
          </a:p>
          <a:p>
            <a:pPr lvl="0"/>
            <a:r>
              <a:rPr lang="ru-RU" dirty="0"/>
              <a:t>Сайт: www.cbr.ru</a:t>
            </a:r>
          </a:p>
          <a:p>
            <a:pPr lvl="0"/>
            <a:r>
              <a:rPr lang="ru-RU" dirty="0"/>
              <a:t>Электронная почта: fps@cbr.ru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1104901"/>
            <a:ext cx="5554663" cy="1965324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Спасибо </a:t>
            </a:r>
          </a:p>
          <a:p>
            <a:pPr lvl="0"/>
            <a:r>
              <a:rPr lang="ru-RU" dirty="0"/>
              <a:t>за внимание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0A5C40E-F195-4350-B935-ADE7C8F729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7513" y="431800"/>
            <a:ext cx="2414587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4648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3389" y="4178299"/>
            <a:ext cx="11325224" cy="2303463"/>
          </a:xfrm>
        </p:spPr>
        <p:txBody>
          <a:bodyPr anchor="b" anchorCtr="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cap="none" spc="30" baseline="0">
                <a:solidFill>
                  <a:schemeClr val="bg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Служба по защите прав потребителей </a:t>
            </a:r>
          </a:p>
          <a:p>
            <a:pPr lvl="0"/>
            <a:r>
              <a:rPr lang="ru-RU" dirty="0"/>
              <a:t>финансовых услуг и миноритарных акционеров</a:t>
            </a:r>
          </a:p>
          <a:p>
            <a:pPr lvl="0"/>
            <a:r>
              <a:rPr lang="ru-RU" dirty="0"/>
              <a:t>Пункт приема корреспонденции: Москва, </a:t>
            </a:r>
            <a:r>
              <a:rPr lang="ru-RU" dirty="0" err="1"/>
              <a:t>Сандуновский</a:t>
            </a:r>
            <a:r>
              <a:rPr lang="ru-RU" dirty="0"/>
              <a:t> пер., д. 3, стр. 1, телефон +7 495 621-09-61</a:t>
            </a:r>
          </a:p>
          <a:p>
            <a:pPr lvl="0"/>
            <a:r>
              <a:rPr lang="ru-RU" dirty="0"/>
              <a:t>Почтовый адрес: 107016, Москва, ул. Неглинная, д. 12</a:t>
            </a:r>
          </a:p>
          <a:p>
            <a:pPr lvl="0"/>
            <a:r>
              <a:rPr lang="ru-RU" dirty="0"/>
              <a:t>Контактный центр: 8 800 250-40-72, +7 495 771-91-00</a:t>
            </a:r>
          </a:p>
          <a:p>
            <a:pPr lvl="0"/>
            <a:r>
              <a:rPr lang="ru-RU" dirty="0"/>
              <a:t>Факс: +7 495 621-64-65, +7 495 621-62-88</a:t>
            </a:r>
          </a:p>
          <a:p>
            <a:pPr lvl="0"/>
            <a:r>
              <a:rPr lang="ru-RU" dirty="0"/>
              <a:t>Сайт: www.cbr.ru</a:t>
            </a:r>
          </a:p>
          <a:p>
            <a:pPr lvl="0"/>
            <a:r>
              <a:rPr lang="ru-RU" dirty="0"/>
              <a:t>Электронная почта: fps@cbr.ru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02FD43A-C81A-4B12-B731-C0200E4E9C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7513" y="431800"/>
            <a:ext cx="2414587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537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5F56CF-2AEF-4193-83AF-48D8AA396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387" y="1107506"/>
            <a:ext cx="11325225" cy="6069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EABFE4-ED0F-4CD1-9EC3-8D558C175C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153" y="1975652"/>
            <a:ext cx="11320460" cy="27614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5DE65F-AEC4-42F8-AE14-6CFCF7F12C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57438" y="431800"/>
            <a:ext cx="8439150" cy="32400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/>
              <a:t>Финансы в tech-эпоху. Настоящее и будущее.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8F2AC6-6672-44E2-A8A9-32EB81226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14074" y="431801"/>
            <a:ext cx="744537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6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1CB045B0-C148-4BCB-A129-CADC19CDA1E7}"/>
              </a:ext>
            </a:extLst>
          </p:cNvPr>
          <p:cNvCxnSpPr/>
          <p:nvPr userDrawn="1"/>
        </p:nvCxnSpPr>
        <p:spPr>
          <a:xfrm>
            <a:off x="433388" y="866775"/>
            <a:ext cx="11325225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D8C4910-12A5-47A1-A219-F6CDF997B2AA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96DAC541-7B7A-43D3-8B79-37D633B846F1}">
                <asvg:svgBlip xmlns=""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433388" y="431800"/>
            <a:ext cx="1266826" cy="31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94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70" r:id="rId3"/>
    <p:sldLayoutId id="2147483661" r:id="rId4"/>
    <p:sldLayoutId id="2147483671" r:id="rId5"/>
    <p:sldLayoutId id="2147483672" r:id="rId6"/>
    <p:sldLayoutId id="2147483658" r:id="rId7"/>
    <p:sldLayoutId id="2147483657" r:id="rId8"/>
    <p:sldLayoutId id="2147483650" r:id="rId9"/>
    <p:sldLayoutId id="2147483651" r:id="rId10"/>
    <p:sldLayoutId id="2147483652" r:id="rId11"/>
    <p:sldLayoutId id="2147483669" r:id="rId12"/>
    <p:sldLayoutId id="2147483653" r:id="rId13"/>
    <p:sldLayoutId id="2147483654" r:id="rId14"/>
    <p:sldLayoutId id="2147483655" r:id="rId15"/>
    <p:sldLayoutId id="2147483656" r:id="rId16"/>
    <p:sldLayoutId id="2147483668" r:id="rId17"/>
    <p:sldLayoutId id="2147483662" r:id="rId18"/>
    <p:sldLayoutId id="2147483673" r:id="rId19"/>
    <p:sldLayoutId id="2147483674" r:id="rId20"/>
    <p:sldLayoutId id="2147483663" r:id="rId21"/>
    <p:sldLayoutId id="2147483675" r:id="rId22"/>
    <p:sldLayoutId id="2147483676" r:id="rId23"/>
    <p:sldLayoutId id="2147483666" r:id="rId24"/>
    <p:sldLayoutId id="2147483667" r:id="rId25"/>
    <p:sldLayoutId id="2147483664" r:id="rId26"/>
    <p:sldLayoutId id="2147483665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047" userDrawn="1">
          <p15:clr>
            <a:srgbClr val="F26B43"/>
          </p15:clr>
        </p15:guide>
        <p15:guide id="2" pos="7407" userDrawn="1">
          <p15:clr>
            <a:srgbClr val="F26B43"/>
          </p15:clr>
        </p15:guide>
        <p15:guide id="3" pos="273" userDrawn="1">
          <p15:clr>
            <a:srgbClr val="F26B43"/>
          </p15:clr>
        </p15:guide>
        <p15:guide id="4" orient="horz" pos="272" userDrawn="1">
          <p15:clr>
            <a:srgbClr val="F26B43"/>
          </p15:clr>
        </p15:guide>
        <p15:guide id="5" pos="879" userDrawn="1">
          <p15:clr>
            <a:srgbClr val="F26B43"/>
          </p15:clr>
        </p15:guide>
        <p15:guide id="6" pos="741" userDrawn="1">
          <p15:clr>
            <a:srgbClr val="F26B43"/>
          </p15:clr>
        </p15:guide>
        <p15:guide id="7" pos="1368" userDrawn="1">
          <p15:clr>
            <a:srgbClr val="F26B43"/>
          </p15:clr>
        </p15:guide>
        <p15:guide id="8" pos="1485" userDrawn="1">
          <p15:clr>
            <a:srgbClr val="F26B43"/>
          </p15:clr>
        </p15:guide>
        <p15:guide id="9" pos="1952" userDrawn="1">
          <p15:clr>
            <a:srgbClr val="F26B43"/>
          </p15:clr>
        </p15:guide>
        <p15:guide id="10" pos="2090" userDrawn="1">
          <p15:clr>
            <a:srgbClr val="F26B43"/>
          </p15:clr>
        </p15:guide>
        <p15:guide id="11" pos="2547" userDrawn="1">
          <p15:clr>
            <a:srgbClr val="F26B43"/>
          </p15:clr>
        </p15:guide>
        <p15:guide id="12" pos="2696" userDrawn="1">
          <p15:clr>
            <a:srgbClr val="F26B43"/>
          </p15:clr>
        </p15:guide>
        <p15:guide id="13" pos="3165" userDrawn="1">
          <p15:clr>
            <a:srgbClr val="F26B43"/>
          </p15:clr>
        </p15:guide>
        <p15:guide id="14" pos="3300" userDrawn="1">
          <p15:clr>
            <a:srgbClr val="F26B43"/>
          </p15:clr>
        </p15:guide>
        <p15:guide id="15" pos="3772" userDrawn="1">
          <p15:clr>
            <a:srgbClr val="F26B43"/>
          </p15:clr>
        </p15:guide>
        <p15:guide id="16" pos="3908" userDrawn="1">
          <p15:clr>
            <a:srgbClr val="F26B43"/>
          </p15:clr>
        </p15:guide>
        <p15:guide id="17" pos="4377" userDrawn="1">
          <p15:clr>
            <a:srgbClr val="F26B43"/>
          </p15:clr>
        </p15:guide>
        <p15:guide id="18" pos="4512" userDrawn="1">
          <p15:clr>
            <a:srgbClr val="F26B43"/>
          </p15:clr>
        </p15:guide>
        <p15:guide id="19" pos="4985" userDrawn="1">
          <p15:clr>
            <a:srgbClr val="F26B43"/>
          </p15:clr>
        </p15:guide>
        <p15:guide id="20" pos="5118" userDrawn="1">
          <p15:clr>
            <a:srgbClr val="F26B43"/>
          </p15:clr>
        </p15:guide>
        <p15:guide id="21" pos="5589" userDrawn="1">
          <p15:clr>
            <a:srgbClr val="F26B43"/>
          </p15:clr>
        </p15:guide>
        <p15:guide id="22" pos="5726" userDrawn="1">
          <p15:clr>
            <a:srgbClr val="F26B43"/>
          </p15:clr>
        </p15:guide>
        <p15:guide id="23" pos="6195" userDrawn="1">
          <p15:clr>
            <a:srgbClr val="F26B43"/>
          </p15:clr>
        </p15:guide>
        <p15:guide id="24" pos="6332" userDrawn="1">
          <p15:clr>
            <a:srgbClr val="F26B43"/>
          </p15:clr>
        </p15:guide>
        <p15:guide id="25" pos="6801" userDrawn="1">
          <p15:clr>
            <a:srgbClr val="F26B43"/>
          </p15:clr>
        </p15:guide>
        <p15:guide id="26" pos="6938" userDrawn="1">
          <p15:clr>
            <a:srgbClr val="F26B43"/>
          </p15:clr>
        </p15:guide>
        <p15:guide id="27" orient="horz" pos="2160" userDrawn="1">
          <p15:clr>
            <a:srgbClr val="F26B43"/>
          </p15:clr>
        </p15:guide>
        <p15:guide id="28" orient="horz" pos="696" userDrawn="1">
          <p15:clr>
            <a:srgbClr val="F26B43"/>
          </p15:clr>
        </p15:guide>
        <p15:guide id="29" orient="horz" pos="1242" userDrawn="1">
          <p15:clr>
            <a:srgbClr val="F26B43"/>
          </p15:clr>
        </p15:guide>
        <p15:guide id="30" orient="horz" pos="10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63B68B3-1134-454F-9198-1680EF4F71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8345" y="6385181"/>
            <a:ext cx="4062411" cy="276197"/>
          </a:xfrm>
        </p:spPr>
        <p:txBody>
          <a:bodyPr/>
          <a:lstStyle/>
          <a:p>
            <a:r>
              <a:rPr lang="ru-RU" dirty="0" smtClean="0"/>
              <a:t>2024 год</a:t>
            </a:r>
            <a:endParaRPr lang="ru-RU" dirty="0"/>
          </a:p>
        </p:txBody>
      </p:sp>
      <p:sp>
        <p:nvSpPr>
          <p:cNvPr id="5" name="Текст 1">
            <a:extLst>
              <a:ext uri="{FF2B5EF4-FFF2-40B4-BE49-F238E27FC236}">
                <a16:creationId xmlns:a16="http://schemas.microsoft.com/office/drawing/2014/main" id="{4698649A-7758-45EF-AF2D-2D0D63B918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8345" y="3466539"/>
            <a:ext cx="5852255" cy="2598602"/>
          </a:xfrm>
        </p:spPr>
        <p:txBody>
          <a:bodyPr/>
          <a:lstStyle/>
          <a:p>
            <a:r>
              <a:rPr lang="ru-RU" sz="2000" cap="none" spc="0" dirty="0" smtClean="0"/>
              <a:t>ПОВЫШЕНИЕ ФИНАНСОВОЙ ДОСТУПНОСТИ НА ОТДАЛЕННЫХ, МАЛОНАСЕЛЕННЫХ И ТРУДНОДОСТУПНЫХ ТЕРРИТОРИЯХ (ОМТ) РЕСПУБЛИКИ ХАКАСИЯ</a:t>
            </a:r>
          </a:p>
          <a:p>
            <a:endParaRPr lang="ru-RU" sz="2000" cap="none" spc="0" dirty="0" smtClean="0"/>
          </a:p>
          <a:p>
            <a:r>
              <a:rPr lang="ru-RU" sz="2000" cap="none" spc="0" dirty="0" smtClean="0"/>
              <a:t>Спикер: Заместитель управляющего Отделением-НБ Республика </a:t>
            </a:r>
            <a:r>
              <a:rPr lang="ru-RU" sz="2000" cap="none" spc="0" dirty="0"/>
              <a:t>Х</a:t>
            </a:r>
            <a:r>
              <a:rPr lang="ru-RU" sz="2000" cap="none" spc="0" dirty="0" smtClean="0"/>
              <a:t>акасия</a:t>
            </a:r>
          </a:p>
          <a:p>
            <a:r>
              <a:rPr lang="ru-RU" sz="2000" cap="none" spc="0" dirty="0" err="1" smtClean="0"/>
              <a:t>Медяник</a:t>
            </a:r>
            <a:r>
              <a:rPr lang="ru-RU" sz="2000" cap="none" spc="0" smtClean="0"/>
              <a:t> Е.Ю.</a:t>
            </a:r>
            <a:endParaRPr lang="ru-RU" sz="2000" cap="none" spc="0" dirty="0" smtClean="0"/>
          </a:p>
        </p:txBody>
      </p:sp>
    </p:spTree>
    <p:extLst>
      <p:ext uri="{BB962C8B-B14F-4D97-AF65-F5344CB8AC3E}">
        <p14:creationId xmlns:p14="http://schemas.microsoft.com/office/powerpoint/2010/main" val="31055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 smtClean="0"/>
              <a:t>ЦЕЛЬ ПОВЫШЕНИЯ </a:t>
            </a:r>
            <a:r>
              <a:rPr lang="ru-RU" sz="2400" dirty="0"/>
              <a:t>ДОСТУПНОСТИ ФИНАНСОВЫХ </a:t>
            </a:r>
            <a:r>
              <a:rPr lang="ru-RU" sz="2400" dirty="0" smtClean="0"/>
              <a:t>УСЛУГ В РОССИИ</a:t>
            </a:r>
            <a:endParaRPr lang="ru-RU" sz="2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2</a:t>
            </a:fld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083849" y="482990"/>
            <a:ext cx="7789136" cy="27589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ЦЕЛИ </a:t>
            </a:r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И ЗАДАЧИ ПОВЫШЕНИЯ 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ДОСТУПНОСТИ ФИНАНСОВЫХ УСЛУГ В РОССИИ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31520" y="1716932"/>
            <a:ext cx="11027090" cy="1986387"/>
          </a:xfrm>
          <a:prstGeom prst="roundRect">
            <a:avLst/>
          </a:prstGeom>
          <a:solidFill>
            <a:srgbClr val="1285CC"/>
          </a:solidFill>
          <a:ln>
            <a:solidFill>
              <a:srgbClr val="1285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Сбалансированное </a:t>
            </a:r>
            <a:r>
              <a:rPr lang="ru-RU" sz="2400" dirty="0">
                <a:solidFill>
                  <a:schemeClr val="bg1"/>
                </a:solidFill>
              </a:rPr>
              <a:t>повышение уровня физической и ценовой доступности финансовых услуг для населения и бизнеса, совершенствование их качества и расширение ассортимента с учетом процессов цифровой трансформации финансового </a:t>
            </a:r>
            <a:r>
              <a:rPr lang="ru-RU" sz="2400" dirty="0" smtClean="0">
                <a:solidFill>
                  <a:schemeClr val="bg1"/>
                </a:solidFill>
              </a:rPr>
              <a:t>рынка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31520" y="4149090"/>
            <a:ext cx="11027090" cy="1899423"/>
          </a:xfrm>
          <a:prstGeom prst="roundRect">
            <a:avLst/>
          </a:prstGeom>
          <a:solidFill>
            <a:srgbClr val="C2C3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Повышение финансовой доступности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не является самоцелью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оно </a:t>
            </a:r>
            <a:r>
              <a:rPr lang="ru-RU" sz="2400" dirty="0">
                <a:solidFill>
                  <a:schemeClr val="tx1"/>
                </a:solidFill>
              </a:rPr>
              <a:t>в первую очередь должно способствовать повышению </a:t>
            </a:r>
            <a:r>
              <a:rPr lang="ru-RU" sz="2400" b="1" dirty="0">
                <a:solidFill>
                  <a:schemeClr val="tx1"/>
                </a:solidFill>
              </a:rPr>
              <a:t>благосостояния граждан, качества и уровня их жизни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расширению </a:t>
            </a:r>
            <a:r>
              <a:rPr lang="ru-RU" sz="2400" dirty="0">
                <a:solidFill>
                  <a:schemeClr val="tx1"/>
                </a:solidFill>
              </a:rPr>
              <a:t>возможностей для создания и развития </a:t>
            </a:r>
            <a:r>
              <a:rPr lang="ru-RU" sz="2400" dirty="0" smtClean="0">
                <a:solidFill>
                  <a:schemeClr val="tx1"/>
                </a:solidFill>
              </a:rPr>
              <a:t>бизнеса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48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3387" y="1107506"/>
            <a:ext cx="11325225" cy="461677"/>
          </a:xfrm>
        </p:spPr>
        <p:txBody>
          <a:bodyPr/>
          <a:lstStyle/>
          <a:p>
            <a:r>
              <a:rPr lang="ru-RU" dirty="0" smtClean="0"/>
              <a:t>Инфраструктура</a:t>
            </a:r>
            <a:r>
              <a:rPr lang="en-US" dirty="0" smtClean="0"/>
              <a:t> </a:t>
            </a:r>
            <a:r>
              <a:rPr lang="ru-RU" dirty="0" smtClean="0"/>
              <a:t>в районе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3</a:t>
            </a:fld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083847" y="431801"/>
            <a:ext cx="7789136" cy="27589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ИНФРАСТРУКТУРА ПРЕДОСТАВЛЕНИЯ ФИНАНСОВЫХ УСЛУГ</a:t>
            </a:r>
          </a:p>
          <a:p>
            <a:endParaRPr lang="ru-RU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630885" y="1856254"/>
            <a:ext cx="4127725" cy="478427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Наибольшее присутствие в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tx1"/>
                </a:solidFill>
              </a:rPr>
              <a:t>районном центре – </a:t>
            </a:r>
            <a:r>
              <a:rPr lang="ru-RU" sz="1600" b="1" dirty="0" smtClean="0">
                <a:solidFill>
                  <a:schemeClr val="tx1"/>
                </a:solidFill>
              </a:rPr>
              <a:t>с. Аскиз:</a:t>
            </a:r>
            <a:r>
              <a:rPr lang="ru-RU" sz="1600" dirty="0" smtClean="0">
                <a:solidFill>
                  <a:schemeClr val="tx1"/>
                </a:solidFill>
              </a:rPr>
              <a:t> подразделения кредитных организаций, Почта России, достаточное количество терминалов в торгово-сервисных предприятиях, банкоматы. </a:t>
            </a:r>
          </a:p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chemeClr val="tx1"/>
                </a:solidFill>
              </a:rPr>
              <a:t>Отделения Почты России </a:t>
            </a:r>
            <a:r>
              <a:rPr lang="ru-RU" sz="1600" dirty="0">
                <a:solidFill>
                  <a:schemeClr val="tx1"/>
                </a:solidFill>
              </a:rPr>
              <a:t>расположены в </a:t>
            </a:r>
            <a:r>
              <a:rPr lang="ru-RU" sz="1600" dirty="0" smtClean="0">
                <a:solidFill>
                  <a:schemeClr val="tx1"/>
                </a:solidFill>
              </a:rPr>
              <a:t>12 </a:t>
            </a:r>
            <a:r>
              <a:rPr lang="ru-RU" sz="1600" dirty="0">
                <a:solidFill>
                  <a:schemeClr val="tx1"/>
                </a:solidFill>
              </a:rPr>
              <a:t>населенных пунктах из </a:t>
            </a:r>
            <a:r>
              <a:rPr lang="ru-RU" sz="1600" dirty="0" smtClean="0">
                <a:solidFill>
                  <a:schemeClr val="tx1"/>
                </a:solidFill>
              </a:rPr>
              <a:t>62.</a:t>
            </a:r>
            <a:endParaRPr lang="ru-RU" sz="16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В 44 населенных пунктов есть </a:t>
            </a:r>
            <a:r>
              <a:rPr lang="ru-RU" sz="1600" b="1" dirty="0" smtClean="0">
                <a:solidFill>
                  <a:schemeClr val="tx1"/>
                </a:solidFill>
              </a:rPr>
              <a:t>мобильный </a:t>
            </a:r>
            <a:r>
              <a:rPr lang="ru-RU" sz="1600" b="1" dirty="0">
                <a:solidFill>
                  <a:schemeClr val="tx1"/>
                </a:solidFill>
              </a:rPr>
              <a:t>Интернет </a:t>
            </a:r>
            <a:r>
              <a:rPr lang="ru-RU" sz="1600" dirty="0" smtClean="0">
                <a:solidFill>
                  <a:schemeClr val="tx1"/>
                </a:solidFill>
              </a:rPr>
              <a:t>формата 3G/4G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  <a:r>
              <a:rPr lang="ru-RU" sz="1600" dirty="0" smtClean="0">
                <a:solidFill>
                  <a:schemeClr val="tx1"/>
                </a:solidFill>
              </a:rPr>
              <a:t>В шести населенных пунктах связь 2</a:t>
            </a:r>
            <a:r>
              <a:rPr lang="en-US" sz="1600" dirty="0" smtClean="0">
                <a:solidFill>
                  <a:schemeClr val="tx1"/>
                </a:solidFill>
              </a:rPr>
              <a:t>G</a:t>
            </a:r>
            <a:r>
              <a:rPr lang="ru-RU" sz="1600" dirty="0" smtClean="0">
                <a:solidFill>
                  <a:schemeClr val="tx1"/>
                </a:solidFill>
              </a:rPr>
              <a:t>, в двенадцати сотовая связь полностью отсутствует.</a:t>
            </a:r>
          </a:p>
          <a:p>
            <a:pPr>
              <a:lnSpc>
                <a:spcPct val="100000"/>
              </a:lnSpc>
            </a:pP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433387" y="5843031"/>
            <a:ext cx="7197498" cy="79749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ru-RU" sz="1600" b="1" dirty="0" smtClean="0">
                <a:solidFill>
                  <a:schemeClr val="tx1"/>
                </a:solidFill>
              </a:rPr>
              <a:t>В 38 населенных пунктах отсутствуют </a:t>
            </a:r>
            <a:r>
              <a:rPr lang="ru-RU" sz="1600" dirty="0" smtClean="0">
                <a:solidFill>
                  <a:schemeClr val="tx1"/>
                </a:solidFill>
              </a:rPr>
              <a:t>банкоматы, терминалы, устройства БПА, отделения кредитных организаций и Почты России.</a:t>
            </a:r>
            <a:endParaRPr lang="ru-RU" sz="16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ru-RU" sz="1600" dirty="0">
              <a:solidFill>
                <a:schemeClr val="tx1"/>
              </a:solidFill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827507"/>
              </p:ext>
            </p:extLst>
          </p:nvPr>
        </p:nvGraphicFramePr>
        <p:xfrm>
          <a:off x="433385" y="1664557"/>
          <a:ext cx="6958015" cy="4083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6091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Финансовая грамотность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4</a:t>
            </a:fld>
            <a:endParaRPr lang="ru-RU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88851308"/>
              </p:ext>
            </p:extLst>
          </p:nvPr>
        </p:nvGraphicFramePr>
        <p:xfrm>
          <a:off x="433387" y="1920241"/>
          <a:ext cx="11042333" cy="448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4828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 smtClean="0"/>
              <a:t>РАБОЧАЯ ГРУППА ПО ПОВЫШЕНИЮ ДОСТУПНОСТИ ФИНАНСОВЫХ УСЛУГ</a:t>
            </a:r>
            <a:endParaRPr lang="ru-RU" sz="2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5</a:t>
            </a:fld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083849" y="482990"/>
            <a:ext cx="7789136" cy="27589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ЦЕЛИ </a:t>
            </a:r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И ЗАДАЧИ ПОВЫШЕНИЯ 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ДОСТУПНОСТИ ФИНАНСОВЫХ УСЛУГ В РОССИИ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551399563"/>
              </p:ext>
            </p:extLst>
          </p:nvPr>
        </p:nvGraphicFramePr>
        <p:xfrm>
          <a:off x="433387" y="1874520"/>
          <a:ext cx="10482263" cy="43205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6970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Сервис «наличные на кассе» и развитие СБП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6</a:t>
            </a:fld>
            <a:endParaRPr lang="ru-RU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361463233"/>
              </p:ext>
            </p:extLst>
          </p:nvPr>
        </p:nvGraphicFramePr>
        <p:xfrm>
          <a:off x="433387" y="1714501"/>
          <a:ext cx="11042333" cy="468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6344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3387" y="1074848"/>
            <a:ext cx="11325225" cy="606994"/>
          </a:xfrm>
        </p:spPr>
        <p:txBody>
          <a:bodyPr/>
          <a:lstStyle/>
          <a:p>
            <a:r>
              <a:rPr lang="ru-RU" dirty="0" smtClean="0"/>
              <a:t>Библиотеки как точки доступа к финансовым услугам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7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22500" y="1544676"/>
            <a:ext cx="1115105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Всего в районе 33</a:t>
            </a:r>
            <a:r>
              <a:rPr lang="en-US" sz="2000" dirty="0" smtClean="0"/>
              <a:t> </a:t>
            </a:r>
            <a:r>
              <a:rPr lang="ru-RU" sz="2000" dirty="0" smtClean="0"/>
              <a:t>библиотеки в населенных пунктах с численностью от 100 жителей, компьютерный парк – </a:t>
            </a:r>
            <a:r>
              <a:rPr lang="en-US" sz="2000" dirty="0" smtClean="0"/>
              <a:t>44</a:t>
            </a:r>
            <a:r>
              <a:rPr lang="ru-RU" sz="2000" dirty="0" smtClean="0"/>
              <a:t> ПК и ноутбуков.</a:t>
            </a:r>
            <a:endParaRPr lang="ru-RU" sz="1200" dirty="0"/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03727" y="4441042"/>
            <a:ext cx="5542869" cy="1974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accent1"/>
                </a:solidFill>
              </a:rPr>
              <a:t>Есть сейчас:</a:t>
            </a:r>
            <a:endParaRPr lang="ru-RU" sz="2400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библиотечные услуги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доступ к сети Интернет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доступ к порталу Государственных </a:t>
            </a:r>
            <a:r>
              <a:rPr lang="ru-RU" sz="2000" dirty="0" smtClean="0"/>
              <a:t>услуг</a:t>
            </a:r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6160010" y="4384040"/>
            <a:ext cx="55755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accent1"/>
                </a:solidFill>
              </a:rPr>
              <a:t>Возможно:</a:t>
            </a:r>
            <a:endParaRPr lang="ru-RU" sz="2400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/>
              <a:t>точки доступности финансовых услуг</a:t>
            </a:r>
            <a:endParaRPr lang="ru-RU" sz="20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площадки для продвижения финансовой грамотности </a:t>
            </a:r>
            <a:r>
              <a:rPr lang="ru-RU" sz="2000" dirty="0" smtClean="0"/>
              <a:t>среди населения</a:t>
            </a:r>
            <a:endParaRPr lang="ru-RU" sz="2000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422500" y="4418128"/>
            <a:ext cx="11336111" cy="33302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36" name="Группа 35"/>
          <p:cNvGrpSpPr/>
          <p:nvPr/>
        </p:nvGrpSpPr>
        <p:grpSpPr>
          <a:xfrm>
            <a:off x="134081" y="2035987"/>
            <a:ext cx="6282160" cy="2495551"/>
            <a:chOff x="0" y="2051964"/>
            <a:chExt cx="6282160" cy="2495551"/>
          </a:xfrm>
        </p:grpSpPr>
        <p:graphicFrame>
          <p:nvGraphicFramePr>
            <p:cNvPr id="18" name="Диаграмма 1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40016420"/>
                </p:ext>
              </p:extLst>
            </p:nvPr>
          </p:nvGraphicFramePr>
          <p:xfrm>
            <a:off x="0" y="2051964"/>
            <a:ext cx="6282160" cy="249555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22" name="Диаграмма 2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56920853"/>
                </p:ext>
              </p:extLst>
            </p:nvPr>
          </p:nvGraphicFramePr>
          <p:xfrm>
            <a:off x="1977060" y="3031446"/>
            <a:ext cx="3984858" cy="12996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35" name="Группа 34"/>
            <p:cNvGrpSpPr/>
            <p:nvPr/>
          </p:nvGrpSpPr>
          <p:grpSpPr>
            <a:xfrm>
              <a:off x="2373087" y="2742478"/>
              <a:ext cx="3363686" cy="610139"/>
              <a:chOff x="2373087" y="2742478"/>
              <a:chExt cx="3363686" cy="610139"/>
            </a:xfrm>
          </p:grpSpPr>
          <p:grpSp>
            <p:nvGrpSpPr>
              <p:cNvPr id="33" name="Группа 32"/>
              <p:cNvGrpSpPr/>
              <p:nvPr/>
            </p:nvGrpSpPr>
            <p:grpSpPr>
              <a:xfrm>
                <a:off x="2373087" y="2742478"/>
                <a:ext cx="3363686" cy="324721"/>
                <a:chOff x="2373087" y="2742478"/>
                <a:chExt cx="3363686" cy="324721"/>
              </a:xfrm>
            </p:grpSpPr>
            <p:grpSp>
              <p:nvGrpSpPr>
                <p:cNvPr id="30" name="Группа 29"/>
                <p:cNvGrpSpPr/>
                <p:nvPr/>
              </p:nvGrpSpPr>
              <p:grpSpPr>
                <a:xfrm>
                  <a:off x="2373087" y="2743199"/>
                  <a:ext cx="3363686" cy="324000"/>
                  <a:chOff x="2373087" y="2743199"/>
                  <a:chExt cx="3363686" cy="324000"/>
                </a:xfrm>
              </p:grpSpPr>
              <p:cxnSp>
                <p:nvCxnSpPr>
                  <p:cNvPr id="7" name="Прямая соединительная линия 6"/>
                  <p:cNvCxnSpPr/>
                  <p:nvPr/>
                </p:nvCxnSpPr>
                <p:spPr>
                  <a:xfrm>
                    <a:off x="2373087" y="2743200"/>
                    <a:ext cx="3363685" cy="0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Прямая соединительная линия 27"/>
                  <p:cNvCxnSpPr/>
                  <p:nvPr/>
                </p:nvCxnSpPr>
                <p:spPr>
                  <a:xfrm flipH="1">
                    <a:off x="5736772" y="2743199"/>
                    <a:ext cx="1" cy="324000"/>
                  </a:xfrm>
                  <a:prstGeom prst="line">
                    <a:avLst/>
                  </a:prstGeom>
                  <a:ln w="952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32" name="Прямая соединительная линия 31"/>
                <p:cNvCxnSpPr/>
                <p:nvPr/>
              </p:nvCxnSpPr>
              <p:spPr>
                <a:xfrm>
                  <a:off x="2471057" y="2742478"/>
                  <a:ext cx="2503714" cy="0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4" name="Прямоугольник 33"/>
              <p:cNvSpPr/>
              <p:nvPr/>
            </p:nvSpPr>
            <p:spPr>
              <a:xfrm>
                <a:off x="2514600" y="3053817"/>
                <a:ext cx="2721429" cy="2988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5395940"/>
              </p:ext>
            </p:extLst>
          </p:nvPr>
        </p:nvGraphicFramePr>
        <p:xfrm>
          <a:off x="6090555" y="2015664"/>
          <a:ext cx="5943600" cy="2343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06107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3387" y="1107506"/>
            <a:ext cx="11325225" cy="984184"/>
          </a:xfrm>
        </p:spPr>
        <p:txBody>
          <a:bodyPr/>
          <a:lstStyle/>
          <a:p>
            <a:r>
              <a:rPr lang="ru-RU" sz="2400" dirty="0" smtClean="0"/>
              <a:t>ПОВЫШЕНИ</a:t>
            </a:r>
            <a:r>
              <a:rPr lang="ru-RU" sz="2400" dirty="0"/>
              <a:t>Е</a:t>
            </a:r>
            <a:r>
              <a:rPr lang="ru-RU" sz="2400" dirty="0" smtClean="0"/>
              <a:t> </a:t>
            </a:r>
            <a:r>
              <a:rPr lang="ru-RU" sz="2400" dirty="0"/>
              <a:t>ДОСТУПНОСТИ ФИНАНСОВЫХ УСЛУГ </a:t>
            </a:r>
            <a:r>
              <a:rPr lang="ru-RU" sz="2400" dirty="0" smtClean="0"/>
              <a:t>– </a:t>
            </a:r>
            <a:br>
              <a:rPr lang="ru-RU" sz="2400" dirty="0" smtClean="0"/>
            </a:br>
            <a:r>
              <a:rPr lang="ru-RU" sz="2400" dirty="0" smtClean="0"/>
              <a:t>СОВМЕСТНАЯ ЗАДАЧА</a:t>
            </a:r>
            <a:endParaRPr lang="ru-RU" sz="2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8</a:t>
            </a:fld>
            <a:endParaRPr lang="ru-RU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083849" y="482990"/>
            <a:ext cx="7789136" cy="27589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ЦЕЛИ И ЗАДАЧИ ПОВЫШЕНИЯ ДОСТУПНОСТИ ФИНАНСОВЫХ УСЛУГ В РОССИИ</a:t>
            </a:r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2485474298"/>
              </p:ext>
            </p:extLst>
          </p:nvPr>
        </p:nvGraphicFramePr>
        <p:xfrm>
          <a:off x="433387" y="1805940"/>
          <a:ext cx="11325224" cy="4711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6963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3387" y="1096619"/>
            <a:ext cx="11042333" cy="1200265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ru-RU" b="1" dirty="0" smtClean="0"/>
              <a:t>Отделение-Национальный банк </a:t>
            </a:r>
            <a:r>
              <a:rPr lang="ru-RU" b="1" dirty="0"/>
              <a:t>по Республике </a:t>
            </a:r>
            <a:r>
              <a:rPr lang="ru-RU" b="1" dirty="0" smtClean="0"/>
              <a:t>Хакасия Сибирского главного управления Банка России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Сектор платёжных систем и расчётов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9</a:t>
            </a:fld>
            <a:endParaRPr lang="ru-RU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131427339"/>
              </p:ext>
            </p:extLst>
          </p:nvPr>
        </p:nvGraphicFramePr>
        <p:xfrm>
          <a:off x="433387" y="1992086"/>
          <a:ext cx="11042333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5754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BAE4F8B-A60E-43F7-8C70-C78DC0541A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1329" y="2863778"/>
            <a:ext cx="3909437" cy="441953"/>
          </a:xfrm>
        </p:spPr>
        <p:txBody>
          <a:bodyPr/>
          <a:lstStyle/>
          <a:p>
            <a:pPr algn="ctr"/>
            <a:r>
              <a:rPr lang="ru-RU" dirty="0"/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395778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5">
      <a:dk1>
        <a:sysClr val="windowText" lastClr="000000"/>
      </a:dk1>
      <a:lt1>
        <a:sysClr val="window" lastClr="FFFFFF"/>
      </a:lt1>
      <a:dk2>
        <a:srgbClr val="888A8D"/>
      </a:dk2>
      <a:lt2>
        <a:srgbClr val="C4C4C6"/>
      </a:lt2>
      <a:accent1>
        <a:srgbClr val="0082BB"/>
      </a:accent1>
      <a:accent2>
        <a:srgbClr val="00BCE7"/>
      </a:accent2>
      <a:accent3>
        <a:srgbClr val="FAA61A"/>
      </a:accent3>
      <a:accent4>
        <a:srgbClr val="FFD485"/>
      </a:accent4>
      <a:accent5>
        <a:srgbClr val="ED1B34"/>
      </a:accent5>
      <a:accent6>
        <a:srgbClr val="F2665E"/>
      </a:accent6>
      <a:hlink>
        <a:srgbClr val="0082BB"/>
      </a:hlink>
      <a:folHlink>
        <a:srgbClr val="FAA61A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F0723261257DF4D8619C8AE91410602" ma:contentTypeVersion="0" ma:contentTypeDescription="Создание документа." ma:contentTypeScope="" ma:versionID="dfbae28ab906724b46481c6aa64fa12e">
  <xsd:schema xmlns:xsd="http://www.w3.org/2001/XMLSchema" xmlns:xs="http://www.w3.org/2001/XMLSchema" xmlns:p="http://schemas.microsoft.com/office/2006/metadata/properties" xmlns:ns2="62476068-6579-47b3-9ca6-d808953ed51b" targetNamespace="http://schemas.microsoft.com/office/2006/metadata/properties" ma:root="true" ma:fieldsID="1616d2e1fb7d24967d0fe574cc05d9aa" ns2:_="">
    <xsd:import namespace="62476068-6579-47b3-9ca6-d808953ed51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476068-6579-47b3-9ca6-d808953ed51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Значение идентификатора документа" ma:description="Значение идентификатора документа, присвоенного данному элементу." ma:internalName="_dlc_DocId" ma:readOnly="true">
      <xsd:simpleType>
        <xsd:restriction base="dms:Text"/>
      </xsd:simpleType>
    </xsd:element>
    <xsd:element name="_dlc_DocIdUrl" ma:index="9" nillable="true" ma:displayName="Идентификатор документа" ma:description="Постоянная ссылка на этот документ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62476068-6579-47b3-9ca6-d808953ed51b">D2JNY5CRSE2M-1635087375-167</_dlc_DocId>
    <_dlc_DocIdUrl xmlns="62476068-6579-47b3-9ca6-d808953ed51b">
      <Url>https://simr.cbr.ru/sites/szpp/docs_FD/_layouts/15/DocIdRedir.aspx?ID=D2JNY5CRSE2M-1635087375-167</Url>
      <Description>D2JNY5CRSE2M-1635087375-167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FDF81225-6839-4A6A-8CE9-A801E1CAFD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476068-6579-47b3-9ca6-d808953ed5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F23B325-0B0D-4C05-9884-135B958DE8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9CCFE2-ACFF-4CFC-AF6B-08A6EBE99996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62476068-6579-47b3-9ca6-d808953ed51b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465A9C78-DDED-401D-8A10-1B45D2B7EE74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19706</TotalTime>
  <Words>1271</Words>
  <Application>Microsoft Office PowerPoint</Application>
  <PresentationFormat>Широкоэкранный</PresentationFormat>
  <Paragraphs>121</Paragraphs>
  <Slides>10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Тема Office</vt:lpstr>
      <vt:lpstr>Презентация PowerPoint</vt:lpstr>
      <vt:lpstr>ЦЕЛЬ ПОВЫШЕНИЯ ДОСТУПНОСТИ ФИНАНСОВЫХ УСЛУГ В РОССИИ</vt:lpstr>
      <vt:lpstr>Инфраструктура в районе</vt:lpstr>
      <vt:lpstr>Финансовая грамотность</vt:lpstr>
      <vt:lpstr>РАБОЧАЯ ГРУППА ПО ПОВЫШЕНИЮ ДОСТУПНОСТИ ФИНАНСОВЫХ УСЛУГ</vt:lpstr>
      <vt:lpstr>Сервис «наличные на кассе» и развитие СБП</vt:lpstr>
      <vt:lpstr>Библиотеки как точки доступа к финансовым услугам</vt:lpstr>
      <vt:lpstr>ПОВЫШЕНИЕ ДОСТУПНОСТИ ФИНАНСОВЫХ УСЛУГ –  СОВМЕСТНАЯ ЗАДАЧА</vt:lpstr>
      <vt:lpstr>Отделение-Национальный банк по Республике Хакасия Сибирского главного управления Банка России Сектор платёжных систем и расчётов 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Шулбаев Петр Анатольевич</dc:creator>
  <cp:lastModifiedBy>Бахтина Елена Юрьевна</cp:lastModifiedBy>
  <cp:revision>1546</cp:revision>
  <cp:lastPrinted>2022-05-25T03:24:01Z</cp:lastPrinted>
  <dcterms:created xsi:type="dcterms:W3CDTF">2018-11-05T17:34:13Z</dcterms:created>
  <dcterms:modified xsi:type="dcterms:W3CDTF">2024-06-26T06:34:55Z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0x0101008F0723261257DF4D8619C8AE91410602</vt:lpwstr>
  </property>
  <property fmtid="{D5CDD505-2E9C-101B-9397-08002B2CF9AE}" pid="3" name="_dlc_DocIdItemGuid">
    <vt:lpwstr>ec8a485c-93c3-4381-b92b-396acea952c0</vt:lpwstr>
  </property>
</Properties>
</file>