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63" r:id="rId4"/>
    <p:sldId id="262" r:id="rId5"/>
    <p:sldId id="260" r:id="rId6"/>
    <p:sldId id="265" r:id="rId7"/>
    <p:sldId id="266" r:id="rId8"/>
    <p:sldId id="267" r:id="rId9"/>
    <p:sldId id="268" r:id="rId10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1E1E78"/>
    <a:srgbClr val="666699"/>
    <a:srgbClr val="3399FF"/>
    <a:srgbClr val="04374A"/>
    <a:srgbClr val="E5907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604" autoAdjust="0"/>
  </p:normalViewPr>
  <p:slideViewPr>
    <p:cSldViewPr>
      <p:cViewPr varScale="1">
        <p:scale>
          <a:sx n="89" d="100"/>
          <a:sy n="89" d="100"/>
        </p:scale>
        <p:origin x="-6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2564904"/>
            <a:ext cx="8784976" cy="1728192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hlinkClick r:id="rId2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  <p:sp>
        <p:nvSpPr>
          <p:cNvPr id="10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C0000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C00000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0000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2051720" y="75266"/>
            <a:ext cx="7092280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4" name="Текст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C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C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999381"/>
            <a:ext cx="4248472" cy="4525963"/>
          </a:xfrm>
        </p:spPr>
        <p:txBody>
          <a:bodyPr/>
          <a:lstStyle>
            <a:lvl1pPr>
              <a:defRPr sz="2800">
                <a:solidFill>
                  <a:srgbClr val="C00000"/>
                </a:solidFill>
              </a:defRPr>
            </a:lvl1pPr>
            <a:lvl2pPr>
              <a:defRPr sz="2400">
                <a:solidFill>
                  <a:srgbClr val="C00000"/>
                </a:solidFill>
              </a:defRPr>
            </a:lvl2pPr>
            <a:lvl3pPr>
              <a:defRPr sz="2000">
                <a:solidFill>
                  <a:srgbClr val="C00000"/>
                </a:solidFill>
              </a:defRPr>
            </a:lvl3pPr>
            <a:lvl4pPr>
              <a:defRPr sz="1800">
                <a:solidFill>
                  <a:srgbClr val="C00000"/>
                </a:solidFill>
              </a:defRPr>
            </a:lvl4pPr>
            <a:lvl5pPr>
              <a:defRPr sz="1800">
                <a:solidFill>
                  <a:srgbClr val="C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1999381"/>
            <a:ext cx="4248472" cy="4525963"/>
          </a:xfrm>
        </p:spPr>
        <p:txBody>
          <a:bodyPr/>
          <a:lstStyle>
            <a:lvl1pPr>
              <a:defRPr sz="2800">
                <a:solidFill>
                  <a:srgbClr val="C00000"/>
                </a:solidFill>
              </a:defRPr>
            </a:lvl1pPr>
            <a:lvl2pPr>
              <a:defRPr sz="2400">
                <a:solidFill>
                  <a:srgbClr val="C00000"/>
                </a:solidFill>
              </a:defRPr>
            </a:lvl2pPr>
            <a:lvl3pPr>
              <a:defRPr sz="2000">
                <a:solidFill>
                  <a:srgbClr val="C00000"/>
                </a:solidFill>
              </a:defRPr>
            </a:lvl3pPr>
            <a:lvl4pPr>
              <a:defRPr sz="1800">
                <a:solidFill>
                  <a:srgbClr val="C00000"/>
                </a:solidFill>
              </a:defRPr>
            </a:lvl4pPr>
            <a:lvl5pPr>
              <a:defRPr sz="1800">
                <a:solidFill>
                  <a:srgbClr val="C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748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502048"/>
            <a:ext cx="4040188" cy="3951288"/>
          </a:xfrm>
        </p:spPr>
        <p:txBody>
          <a:bodyPr/>
          <a:lstStyle>
            <a:lvl1pPr>
              <a:defRPr sz="2400">
                <a:solidFill>
                  <a:srgbClr val="C00000"/>
                </a:solidFill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>
              <a:defRPr sz="1800">
                <a:solidFill>
                  <a:srgbClr val="C00000"/>
                </a:solidFill>
              </a:defRPr>
            </a:lvl3pPr>
            <a:lvl4pPr>
              <a:defRPr sz="1600">
                <a:solidFill>
                  <a:srgbClr val="C00000"/>
                </a:solidFill>
              </a:defRPr>
            </a:lvl4pPr>
            <a:lvl5pPr>
              <a:defRPr sz="1600">
                <a:solidFill>
                  <a:srgbClr val="C0000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92514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502048"/>
            <a:ext cx="4041775" cy="3951288"/>
          </a:xfrm>
        </p:spPr>
        <p:txBody>
          <a:bodyPr/>
          <a:lstStyle>
            <a:lvl1pPr>
              <a:defRPr sz="2400">
                <a:solidFill>
                  <a:srgbClr val="C00000"/>
                </a:solidFill>
              </a:defRPr>
            </a:lvl1pPr>
            <a:lvl2pPr>
              <a:defRPr sz="2000">
                <a:solidFill>
                  <a:srgbClr val="C00000"/>
                </a:solidFill>
              </a:defRPr>
            </a:lvl2pPr>
            <a:lvl3pPr>
              <a:defRPr sz="1800">
                <a:solidFill>
                  <a:srgbClr val="C00000"/>
                </a:solidFill>
              </a:defRPr>
            </a:lvl3pPr>
            <a:lvl4pPr>
              <a:defRPr sz="1600">
                <a:solidFill>
                  <a:srgbClr val="C00000"/>
                </a:solidFill>
              </a:defRPr>
            </a:lvl4pPr>
            <a:lvl5pPr>
              <a:defRPr sz="1600">
                <a:solidFill>
                  <a:srgbClr val="C0000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rgbClr val="C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rgbClr val="C00000"/>
                </a:solidFill>
              </a:defRPr>
            </a:lvl1pPr>
            <a:lvl2pPr>
              <a:defRPr sz="2800">
                <a:solidFill>
                  <a:srgbClr val="C00000"/>
                </a:solidFill>
              </a:defRPr>
            </a:lvl2pPr>
            <a:lvl3pPr>
              <a:defRPr sz="2400">
                <a:solidFill>
                  <a:srgbClr val="C00000"/>
                </a:solidFill>
              </a:defRPr>
            </a:lvl3pPr>
            <a:lvl4pPr>
              <a:defRPr sz="2000">
                <a:solidFill>
                  <a:srgbClr val="C00000"/>
                </a:solidFill>
              </a:defRPr>
            </a:lvl4pPr>
            <a:lvl5pPr>
              <a:defRPr sz="2000">
                <a:solidFill>
                  <a:srgbClr val="C0000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C00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C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C00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C00000"/>
                </a:solidFill>
              </a:defRPr>
            </a:lvl1pPr>
            <a:lvl2pPr>
              <a:defRPr>
                <a:solidFill>
                  <a:srgbClr val="C00000"/>
                </a:solidFill>
              </a:defRPr>
            </a:lvl2pPr>
            <a:lvl3pPr>
              <a:defRPr>
                <a:solidFill>
                  <a:srgbClr val="C00000"/>
                </a:solidFill>
              </a:defRPr>
            </a:lvl3pPr>
            <a:lvl4pPr>
              <a:defRPr>
                <a:solidFill>
                  <a:srgbClr val="C00000"/>
                </a:solidFill>
              </a:defRPr>
            </a:lvl4pPr>
            <a:lvl5pPr>
              <a:defRPr>
                <a:solidFill>
                  <a:srgbClr val="C00000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rgbClr val="C00000"/>
                </a:solidFill>
              </a:defRPr>
            </a:lvl1pPr>
            <a:lvl2pPr>
              <a:defRPr>
                <a:solidFill>
                  <a:srgbClr val="C00000"/>
                </a:solidFill>
              </a:defRPr>
            </a:lvl2pPr>
            <a:lvl3pPr>
              <a:defRPr>
                <a:solidFill>
                  <a:srgbClr val="C00000"/>
                </a:solidFill>
              </a:defRPr>
            </a:lvl3pPr>
            <a:lvl4pPr>
              <a:defRPr>
                <a:solidFill>
                  <a:srgbClr val="C00000"/>
                </a:solidFill>
              </a:defRPr>
            </a:lvl4pPr>
            <a:lvl5pPr>
              <a:defRPr>
                <a:solidFill>
                  <a:srgbClr val="C00000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75266"/>
            <a:ext cx="7092280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556792"/>
            <a:ext cx="9144000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C0000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C00000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0000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C000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C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C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C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C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132856"/>
            <a:ext cx="8784976" cy="201622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Comic Sans MS" pitchFamily="66" charset="0"/>
              </a:rPr>
              <a:t/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Время Добрых Дел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sz="3600" b="1" dirty="0" smtClean="0">
                <a:latin typeface="Comic Sans MS" pitchFamily="66" charset="0"/>
              </a:rPr>
              <a:t>волонтерское движение «Доброе Сердце»</a:t>
            </a:r>
            <a:r>
              <a:rPr lang="ru-RU" b="1" dirty="0" smtClean="0">
                <a:latin typeface="Comic Sans MS" pitchFamily="66" charset="0"/>
              </a:rPr>
              <a:t/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/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sz="3100" dirty="0" smtClean="0">
                <a:solidFill>
                  <a:srgbClr val="7030A0"/>
                </a:solidFill>
                <a:latin typeface="Comic Sans MS" pitchFamily="66" charset="0"/>
              </a:rPr>
              <a:t>ТОС «Счастливо детство» Вершино-Тейского поссовета Аскизского района </a:t>
            </a:r>
            <a:br>
              <a:rPr lang="ru-RU" sz="3100" dirty="0" smtClean="0">
                <a:solidFill>
                  <a:srgbClr val="7030A0"/>
                </a:solidFill>
                <a:latin typeface="Comic Sans MS" pitchFamily="66" charset="0"/>
              </a:rPr>
            </a:br>
            <a:r>
              <a:rPr lang="ru-RU" sz="3100" dirty="0" smtClean="0">
                <a:solidFill>
                  <a:srgbClr val="7030A0"/>
                </a:solidFill>
                <a:latin typeface="Comic Sans MS" pitchFamily="66" charset="0"/>
              </a:rPr>
              <a:t>Республики Хакасия </a:t>
            </a:r>
            <a:br>
              <a:rPr lang="ru-RU" sz="3100" dirty="0" smtClean="0">
                <a:solidFill>
                  <a:srgbClr val="7030A0"/>
                </a:solidFill>
                <a:latin typeface="Comic Sans MS" pitchFamily="66" charset="0"/>
              </a:rPr>
            </a:br>
            <a:r>
              <a:rPr lang="ru-RU" sz="3100" dirty="0" smtClean="0">
                <a:solidFill>
                  <a:srgbClr val="7030A0"/>
                </a:solidFill>
                <a:latin typeface="Comic Sans MS" pitchFamily="66" charset="0"/>
              </a:rPr>
              <a:t/>
            </a:r>
            <a:br>
              <a:rPr lang="ru-RU" sz="3100" dirty="0" smtClean="0">
                <a:solidFill>
                  <a:srgbClr val="7030A0"/>
                </a:solidFill>
                <a:latin typeface="Comic Sans MS" pitchFamily="66" charset="0"/>
              </a:rPr>
            </a:br>
            <a:r>
              <a:rPr lang="ru-RU" sz="3100" dirty="0" smtClean="0">
                <a:solidFill>
                  <a:srgbClr val="FFFF00"/>
                </a:solidFill>
                <a:latin typeface="Comic Sans MS" pitchFamily="66" charset="0"/>
              </a:rPr>
              <a:t>2023 год</a:t>
            </a:r>
            <a:endParaRPr lang="ru-RU" sz="31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39952" y="5486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977" y="764704"/>
            <a:ext cx="6781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РЕАЛИЗАЦИЯ ПРОЕКТА 2022 ГОДА</a:t>
            </a:r>
            <a:endParaRPr lang="ru-RU" sz="28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074" name="Picture 2" descr="C:\Users\user\Desktop\КОФАНОВА\ПРЕЗЕНТ ШАБЛОНЫ\Screenshot_20230412-111156_Photos.jpg"/>
          <p:cNvPicPr>
            <a:picLocks noChangeAspect="1" noChangeArrowheads="1"/>
          </p:cNvPicPr>
          <p:nvPr/>
        </p:nvPicPr>
        <p:blipFill>
          <a:blip r:embed="rId2" cstate="print"/>
          <a:srcRect l="11429" t="10283" r="5714" b="19789"/>
          <a:stretch>
            <a:fillRect/>
          </a:stretch>
        </p:blipFill>
        <p:spPr bwMode="auto">
          <a:xfrm>
            <a:off x="107504" y="1556792"/>
            <a:ext cx="2088232" cy="2448272"/>
          </a:xfrm>
          <a:prstGeom prst="rect">
            <a:avLst/>
          </a:prstGeom>
          <a:noFill/>
        </p:spPr>
      </p:pic>
      <p:pic>
        <p:nvPicPr>
          <p:cNvPr id="3075" name="Picture 3" descr="C:\Users\user\Desktop\КОФАНОВА\ПРЕЗЕНТ ШАБЛОНЫ\Screenshot_20230412-111012_Photos.jpg"/>
          <p:cNvPicPr>
            <a:picLocks noChangeAspect="1" noChangeArrowheads="1"/>
          </p:cNvPicPr>
          <p:nvPr/>
        </p:nvPicPr>
        <p:blipFill>
          <a:blip r:embed="rId3" cstate="print"/>
          <a:srcRect l="18524" t="26717" r="12012" b="36948"/>
          <a:stretch>
            <a:fillRect/>
          </a:stretch>
        </p:blipFill>
        <p:spPr bwMode="auto">
          <a:xfrm>
            <a:off x="6804248" y="1556792"/>
            <a:ext cx="2160240" cy="2520280"/>
          </a:xfrm>
          <a:prstGeom prst="rect">
            <a:avLst/>
          </a:prstGeom>
          <a:noFill/>
        </p:spPr>
      </p:pic>
      <p:pic>
        <p:nvPicPr>
          <p:cNvPr id="3076" name="Picture 4" descr="C:\Users\user\Desktop\КОФАНОВА\ТОС\Screenshot_20221128-111021_OK.jpg"/>
          <p:cNvPicPr>
            <a:picLocks noChangeAspect="1" noChangeArrowheads="1"/>
          </p:cNvPicPr>
          <p:nvPr/>
        </p:nvPicPr>
        <p:blipFill>
          <a:blip r:embed="rId4" cstate="print"/>
          <a:srcRect l="7475" t="15623"/>
          <a:stretch>
            <a:fillRect/>
          </a:stretch>
        </p:blipFill>
        <p:spPr bwMode="auto">
          <a:xfrm>
            <a:off x="2699792" y="3140968"/>
            <a:ext cx="3816424" cy="261669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339752" y="1484784"/>
            <a:ext cx="4536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ОТКРЫТИЕ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ДЕТСКОЙ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СПОРТИВНО-ИГРОВОЙ ПЛОЩАДКИ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 descr="C:\Users\user\Desktop\КОФАНОВА\Проект фонтан 2022\Screenshot_20230411-150212_OK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3456384" cy="22189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55776" y="45855"/>
            <a:ext cx="6588224" cy="1150897"/>
          </a:xfrm>
        </p:spPr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Целевая аудитория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0" y="3861048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67544" y="3068960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8" name="Нашивка 67"/>
          <p:cNvSpPr/>
          <p:nvPr/>
        </p:nvSpPr>
        <p:spPr>
          <a:xfrm>
            <a:off x="4355976" y="2276872"/>
            <a:ext cx="484632" cy="484632"/>
          </a:xfrm>
          <a:prstGeom prst="chevron">
            <a:avLst/>
          </a:prstGeom>
          <a:solidFill>
            <a:srgbClr val="FF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868144" y="1700808"/>
            <a:ext cx="3024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НАСЕЛЕНИЕ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3109  чел.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95536" y="4725144"/>
            <a:ext cx="3312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МОЛОДЕЖЬ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более 600  чел.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pic>
        <p:nvPicPr>
          <p:cNvPr id="1040" name="Picture 16" descr="C:\Users\user\Desktop\КОФАНОВА\ТОС\1647526364_4-sportishka-com-p-schastlivaya-molodezh-turizm-krasivo-foto-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12250">
            <a:off x="4711986" y="3115950"/>
            <a:ext cx="3509513" cy="2426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2" name="Нашивка 71"/>
          <p:cNvSpPr/>
          <p:nvPr/>
        </p:nvSpPr>
        <p:spPr>
          <a:xfrm rot="10433257">
            <a:off x="3779912" y="4797152"/>
            <a:ext cx="484632" cy="484632"/>
          </a:xfrm>
          <a:prstGeom prst="chevron">
            <a:avLst/>
          </a:prstGeom>
          <a:solidFill>
            <a:srgbClr val="FF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30243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Цель и Задачи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2276872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СОЗДАНИЕ ВОЛОНТЕРСКОГО ДВИЖЕНИЯ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«ДОБРОЕ СЕРДЦЕ» 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РАМКАХ ТОС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" name="Picture 7" descr="C:\Users\user\Desktop\КОФАНОВА\ТОС\june_ron.jpg"/>
          <p:cNvPicPr>
            <a:picLocks noChangeAspect="1" noChangeArrowheads="1"/>
          </p:cNvPicPr>
          <p:nvPr/>
        </p:nvPicPr>
        <p:blipFill>
          <a:blip r:embed="rId2" cstate="print"/>
          <a:srcRect l="23529" r="24939"/>
          <a:stretch>
            <a:fillRect/>
          </a:stretch>
        </p:blipFill>
        <p:spPr bwMode="auto">
          <a:xfrm>
            <a:off x="6911752" y="1484784"/>
            <a:ext cx="2232248" cy="4331779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179512" y="1556792"/>
            <a:ext cx="2376264" cy="57606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ЦЕЛЬ</a:t>
            </a:r>
            <a:r>
              <a:rPr lang="ru-RU" sz="2800" dirty="0" smtClean="0">
                <a:solidFill>
                  <a:schemeClr val="bg1"/>
                </a:solidFill>
                <a:latin typeface="Segoe Script" pitchFamily="66" charset="0"/>
              </a:rPr>
              <a:t>:</a:t>
            </a:r>
            <a:endParaRPr lang="ru-RU" sz="2800" dirty="0">
              <a:solidFill>
                <a:schemeClr val="bg1"/>
              </a:solidFill>
              <a:latin typeface="Segoe Script" pitchFamily="66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1520" y="3212976"/>
            <a:ext cx="2376264" cy="57606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ЗАДАЧИ</a:t>
            </a:r>
            <a:r>
              <a:rPr lang="ru-RU" sz="2800" dirty="0" smtClean="0">
                <a:solidFill>
                  <a:schemeClr val="bg1"/>
                </a:solidFill>
                <a:latin typeface="Segoe Script" pitchFamily="66" charset="0"/>
              </a:rPr>
              <a:t>:</a:t>
            </a:r>
            <a:endParaRPr lang="ru-RU" sz="2800" dirty="0">
              <a:solidFill>
                <a:schemeClr val="bg1"/>
              </a:solidFill>
              <a:latin typeface="Segoe Script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4077072"/>
            <a:ext cx="7731604" cy="12928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ВОВЛЕЧЕНИЕ В ВОЛОНТЕРСКОЕ ДВИЖЕНИЕ МОЛОДЕЖИ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ЗАКРЕПЛЕНИЕ ТРАДИЦИЙ ДОБРОСОСЕДСТВА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БЛАГОУСТРОЙСТВО ПУТЕМ СОРЕВНОВАНИЙ МЕЖДУ ТОСами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188640"/>
            <a:ext cx="7092280" cy="1150897"/>
          </a:xfrm>
        </p:spPr>
        <p:txBody>
          <a:bodyPr/>
          <a:lstStyle/>
          <a:p>
            <a:r>
              <a:rPr lang="ru-RU" dirty="0" smtClean="0"/>
              <a:t>    </a:t>
            </a:r>
            <a:r>
              <a:rPr lang="ru-RU" b="1" dirty="0" smtClean="0">
                <a:latin typeface="Comic Sans MS" pitchFamily="66" charset="0"/>
              </a:rPr>
              <a:t>Актуальность проекта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1600" y="17728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2339752" y="1556792"/>
            <a:ext cx="4392487" cy="2880320"/>
            <a:chOff x="2239674" y="598556"/>
            <a:chExt cx="1648575" cy="919991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2239674" y="598556"/>
              <a:ext cx="1648575" cy="919991"/>
            </a:xfrm>
            <a:prstGeom prst="rect">
              <a:avLst/>
            </a:prstGeom>
            <a:blipFill rotWithShape="0">
              <a:blip r:embed="rId2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2239674" y="598556"/>
              <a:ext cx="1648575" cy="9199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000" kern="1200" dirty="0"/>
            </a:p>
          </p:txBody>
        </p:sp>
      </p:grpSp>
      <p:sp>
        <p:nvSpPr>
          <p:cNvPr id="20" name="Скругленный прямоугольник 19"/>
          <p:cNvSpPr/>
          <p:nvPr/>
        </p:nvSpPr>
        <p:spPr>
          <a:xfrm>
            <a:off x="179512" y="3645024"/>
            <a:ext cx="2952328" cy="864096"/>
          </a:xfrm>
          <a:prstGeom prst="round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ПАТРИОТИЗМ</a:t>
            </a:r>
            <a:endParaRPr lang="ru-RU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987824" y="4581128"/>
            <a:ext cx="2952328" cy="864096"/>
          </a:xfrm>
          <a:prstGeom prst="round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ДОБРОВОЛЬСТВО</a:t>
            </a:r>
            <a:endParaRPr lang="ru-RU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79512" y="5013176"/>
            <a:ext cx="2952328" cy="864096"/>
          </a:xfrm>
          <a:prstGeom prst="round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РАЗВИТИЕ </a:t>
            </a:r>
          </a:p>
          <a:p>
            <a:pPr algn="ctr"/>
            <a:r>
              <a:rPr lang="ru-RU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ПОТЕНЦИАЛА</a:t>
            </a:r>
            <a:endParaRPr lang="ru-RU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868144" y="3645024"/>
            <a:ext cx="3096344" cy="864096"/>
          </a:xfrm>
          <a:prstGeom prst="round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ВОСПИТАНИЕ </a:t>
            </a:r>
          </a:p>
          <a:p>
            <a:pPr algn="ctr"/>
            <a:r>
              <a:rPr lang="ru-RU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ДУХА СОРЕВНОВАНИЙ</a:t>
            </a:r>
            <a:endParaRPr lang="ru-RU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868144" y="5013176"/>
            <a:ext cx="3096344" cy="864096"/>
          </a:xfrm>
          <a:prstGeom prst="round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СОЦИАЛЬНАЯ </a:t>
            </a:r>
          </a:p>
          <a:p>
            <a:pPr algn="ctr"/>
            <a:r>
              <a:rPr lang="ru-RU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ПРАКТИКА</a:t>
            </a:r>
            <a:endParaRPr lang="ru-RU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pic>
        <p:nvPicPr>
          <p:cNvPr id="4107" name="Picture 11" descr="C:\Users\user\Desktop\КОФАНОВА\ТОС\b03cebc8-caaa-5214-bb96-0ae3352d8ba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1915586" cy="1872209"/>
          </a:xfrm>
          <a:prstGeom prst="rect">
            <a:avLst/>
          </a:prstGeom>
          <a:noFill/>
        </p:spPr>
      </p:pic>
      <p:pic>
        <p:nvPicPr>
          <p:cNvPr id="4108" name="Picture 12" descr="C:\Users\user\Desktop\КОФАНОВА\ТОС\b03cebc8-caaa-5214-bb96-0ae3352d8ba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115" y="1484784"/>
            <a:ext cx="1963364" cy="1872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КОФАНОВА\ТОС\1681217805465.JPG"/>
          <p:cNvPicPr>
            <a:picLocks noChangeAspect="1" noChangeArrowheads="1"/>
          </p:cNvPicPr>
          <p:nvPr/>
        </p:nvPicPr>
        <p:blipFill>
          <a:blip r:embed="rId2" cstate="print"/>
          <a:srcRect l="20270" t="19219" r="16216" b="8709"/>
          <a:stretch>
            <a:fillRect/>
          </a:stretch>
        </p:blipFill>
        <p:spPr bwMode="auto">
          <a:xfrm>
            <a:off x="179512" y="1412776"/>
            <a:ext cx="2309222" cy="22322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 descr="C:\Users\user\Desktop\КОФАНОВА\ТОС\1ccda18cdbc923f28c325ff81ee72d7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7457" y="1412776"/>
            <a:ext cx="2386551" cy="216024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2267744" y="764704"/>
            <a:ext cx="6832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РЕАЛИЗАЦИЯ ПРОЕКТА – 2023 ГОД</a:t>
            </a:r>
            <a:endParaRPr lang="ru-RU" sz="28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" name="Picture 4" descr="C:\Users\user\Desktop\КОФАНОВА\ТОС\1ff70b3ae3c9a978e564909bf4bd1f9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412776"/>
            <a:ext cx="2267744" cy="22322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5" descr="C:\Users\user\Desktop\КОФАНОВА\ТОС\IMG_87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1412776"/>
            <a:ext cx="2304256" cy="22322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1187624" y="4797152"/>
            <a:ext cx="6840760" cy="1008112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ИЮНЬ/ИЮЛЬ/АВГУСТ  </a:t>
            </a: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волонтерские акции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>
            <a:off x="179512" y="3573016"/>
            <a:ext cx="504056" cy="432048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Выгнутая влево стрелка 10"/>
          <p:cNvSpPr/>
          <p:nvPr/>
        </p:nvSpPr>
        <p:spPr>
          <a:xfrm>
            <a:off x="2051720" y="3573016"/>
            <a:ext cx="504056" cy="432048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лево стрелка 11"/>
          <p:cNvSpPr/>
          <p:nvPr/>
        </p:nvSpPr>
        <p:spPr>
          <a:xfrm>
            <a:off x="4139952" y="3573016"/>
            <a:ext cx="504056" cy="432048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лево стрелка 12"/>
          <p:cNvSpPr/>
          <p:nvPr/>
        </p:nvSpPr>
        <p:spPr>
          <a:xfrm>
            <a:off x="6516216" y="3573016"/>
            <a:ext cx="504056" cy="432048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60" y="3717032"/>
            <a:ext cx="12961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За Добрый Чистый Мир</a:t>
            </a:r>
            <a:endParaRPr lang="ru-RU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27785" y="3717032"/>
            <a:ext cx="14401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Аллея ДОБРА</a:t>
            </a:r>
            <a:endParaRPr lang="ru-RU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6056" y="3717032"/>
            <a:ext cx="126188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ДОБРЫЕ </a:t>
            </a:r>
          </a:p>
          <a:p>
            <a:pPr algn="ctr">
              <a:lnSpc>
                <a:spcPct val="150000"/>
              </a:lnSpc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люди</a:t>
            </a:r>
            <a:endParaRPr lang="ru-RU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52320" y="3789040"/>
            <a:ext cx="118173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СВОим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 ДОБРА</a:t>
            </a:r>
            <a:endParaRPr lang="ru-RU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692696"/>
            <a:ext cx="4820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БЮДЖЕТ ПРОЕКТА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1920" y="1556792"/>
            <a:ext cx="5112568" cy="8309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600 т. руб. 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251520" y="2420888"/>
            <a:ext cx="2736304" cy="914400"/>
          </a:xfrm>
          <a:prstGeom prst="rightArrowCallou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БЮДЖЕТ МО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251520" y="3501008"/>
            <a:ext cx="2736304" cy="914400"/>
          </a:xfrm>
          <a:prstGeom prst="rightArrowCallou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БЮДЖЕТ РАЙОН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251520" y="4581128"/>
            <a:ext cx="2736304" cy="914400"/>
          </a:xfrm>
          <a:prstGeom prst="rightArrowCallout">
            <a:avLst/>
          </a:prstGeom>
          <a:solidFill>
            <a:srgbClr val="7030A0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СПОНСОРЫ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2708920"/>
            <a:ext cx="2778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170 т. руб.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3848" y="3717032"/>
            <a:ext cx="2778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300 т. руб.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3848" y="4725144"/>
            <a:ext cx="2778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130 т. руб.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  <p:pic>
        <p:nvPicPr>
          <p:cNvPr id="6146" name="Picture 2" descr="C:\Users\user\Desktop\КОФАНОВА\ТОС\3_a.1920x1080.jpg"/>
          <p:cNvPicPr>
            <a:picLocks noChangeAspect="1" noChangeArrowheads="1"/>
          </p:cNvPicPr>
          <p:nvPr/>
        </p:nvPicPr>
        <p:blipFill>
          <a:blip r:embed="rId2" cstate="print"/>
          <a:srcRect l="12514" r="12486"/>
          <a:stretch>
            <a:fillRect/>
          </a:stretch>
        </p:blipFill>
        <p:spPr bwMode="auto">
          <a:xfrm>
            <a:off x="6084168" y="2492896"/>
            <a:ext cx="2808312" cy="273630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692696"/>
            <a:ext cx="64331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ОЖИДАЕМЫЙ РЕЗУЛЬТАТ</a:t>
            </a:r>
            <a:endParaRPr lang="ru-RU" sz="36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170" name="Picture 2" descr="C:\Users\user\Desktop\КОФАНОВА\ТОС\557.97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0968"/>
            <a:ext cx="2736304" cy="2736304"/>
          </a:xfrm>
          <a:prstGeom prst="rect">
            <a:avLst/>
          </a:prstGeom>
          <a:noFill/>
        </p:spPr>
      </p:pic>
      <p:pic>
        <p:nvPicPr>
          <p:cNvPr id="7171" name="Picture 3" descr="C:\Users\user\Desktop\КОФАНОВА\ТОС\vorkaut-ulichnyy-svs-2-turnik-dvoynoy_ed2d9adc2f6035e_800x600.jpg"/>
          <p:cNvPicPr>
            <a:picLocks noChangeAspect="1" noChangeArrowheads="1"/>
          </p:cNvPicPr>
          <p:nvPr/>
        </p:nvPicPr>
        <p:blipFill>
          <a:blip r:embed="rId3" cstate="print"/>
          <a:srcRect l="5011" r="4788"/>
          <a:stretch>
            <a:fillRect/>
          </a:stretch>
        </p:blipFill>
        <p:spPr bwMode="auto">
          <a:xfrm>
            <a:off x="3563888" y="3717032"/>
            <a:ext cx="2592288" cy="2062020"/>
          </a:xfrm>
          <a:prstGeom prst="rect">
            <a:avLst/>
          </a:prstGeom>
          <a:noFill/>
        </p:spPr>
      </p:pic>
      <p:pic>
        <p:nvPicPr>
          <p:cNvPr id="7172" name="Picture 4" descr="C:\Users\user\Desktop\КОФАНОВА\ТОС\vorkaut-ulichnyy-svs-17-shvedskaya-stenka_ae1eb0390489aaa_800x600.jpg"/>
          <p:cNvPicPr>
            <a:picLocks noChangeAspect="1" noChangeArrowheads="1"/>
          </p:cNvPicPr>
          <p:nvPr/>
        </p:nvPicPr>
        <p:blipFill>
          <a:blip r:embed="rId4" cstate="print"/>
          <a:srcRect l="23449" r="13841"/>
          <a:stretch>
            <a:fillRect/>
          </a:stretch>
        </p:blipFill>
        <p:spPr bwMode="auto">
          <a:xfrm>
            <a:off x="7025680" y="3356992"/>
            <a:ext cx="2118320" cy="240256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71600" y="1412776"/>
            <a:ext cx="7200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ПОБЕДА КАЖДОМУ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ЗА ДОБРЫЕ ДЕЛА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УСТАНОВКА МАЛЫХ АРХИТЕКТУРНЫХ ФОРМ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ТЕРРИТОРИИ КАЖДОГО </a:t>
            </a:r>
            <a:r>
              <a:rPr lang="ru-RU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ТОСа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КОФАНОВА\ПРЕЗЕНТ ШАБЛОНЫ\_dela_603a0e9bd28b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4149080"/>
            <a:ext cx="8113118" cy="707886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perspectiveLef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СПАСИБО ЗА ВНИМАНИЕ!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52524add839185aad7dd9433c9b3a0c169f2a9"/>
</p:tagLst>
</file>

<file path=ppt/theme/theme1.xml><?xml version="1.0" encoding="utf-8"?>
<a:theme xmlns:a="http://schemas.openxmlformats.org/drawingml/2006/main" name="Тема Office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3175</TotalTime>
  <Words>143</Words>
  <Application>Microsoft Office PowerPoint</Application>
  <PresentationFormat>Экран (4:3)</PresentationFormat>
  <Paragraphs>52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    Время Добрых Дел волонтерское движение «Доброе Сердце»  ТОС «Счастливо детство» Вершино-Тейского поссовета Аскизского района  Республики Хакасия   2023 год</vt:lpstr>
      <vt:lpstr>Слайд 2</vt:lpstr>
      <vt:lpstr>Целевая аудитория</vt:lpstr>
      <vt:lpstr>Цель и Задачи</vt:lpstr>
      <vt:lpstr>    Актуальность проекта</vt:lpstr>
      <vt:lpstr>Слайд 6</vt:lpstr>
      <vt:lpstr>Слайд 7</vt:lpstr>
      <vt:lpstr>Слайд 8</vt:lpstr>
      <vt:lpstr>Слайд 9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Радужные ромбики</dc:title>
  <dc:creator>obstinate</dc:creator>
  <dc:description>Шаблон презентации с сайта https://presentation-creation.ru/</dc:description>
  <cp:lastModifiedBy>user</cp:lastModifiedBy>
  <cp:revision>529</cp:revision>
  <dcterms:created xsi:type="dcterms:W3CDTF">2018-02-25T09:09:03Z</dcterms:created>
  <dcterms:modified xsi:type="dcterms:W3CDTF">2023-04-14T04:52:50Z</dcterms:modified>
</cp:coreProperties>
</file>